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459" r:id="rId3"/>
    <p:sldId id="449" r:id="rId4"/>
    <p:sldId id="481" r:id="rId5"/>
    <p:sldId id="504" r:id="rId6"/>
    <p:sldId id="474" r:id="rId7"/>
    <p:sldId id="509" r:id="rId8"/>
    <p:sldId id="462" r:id="rId9"/>
    <p:sldId id="461" r:id="rId10"/>
    <p:sldId id="447" r:id="rId11"/>
    <p:sldId id="465" r:id="rId12"/>
    <p:sldId id="506" r:id="rId13"/>
    <p:sldId id="508" r:id="rId14"/>
    <p:sldId id="505" r:id="rId15"/>
    <p:sldId id="510" r:id="rId16"/>
    <p:sldId id="507" r:id="rId17"/>
    <p:sldId id="271" r:id="rId18"/>
    <p:sldId id="511" r:id="rId19"/>
  </p:sldIdLst>
  <p:sldSz cx="9753600" cy="7315200"/>
  <p:notesSz cx="7010400" cy="9296400"/>
  <p:embeddedFontLst>
    <p:embeddedFont>
      <p:font typeface="League Spartan" panose="020B0604020202020204" charset="0"/>
      <p:regular r:id="rId21"/>
      <p:bold r:id="rId22"/>
    </p:embeddedFont>
    <p:embeddedFont>
      <p:font typeface="Open Sans Bold" panose="020B0604020202020204" charset="0"/>
      <p:regular r:id="rId23"/>
      <p:bold r:id="rId24"/>
    </p:embeddedFont>
    <p:embeddedFont>
      <p:font typeface="Poppins" panose="00000500000000000000" pitchFamily="2"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8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48" autoAdjust="0"/>
  </p:normalViewPr>
  <p:slideViewPr>
    <p:cSldViewPr>
      <p:cViewPr varScale="1">
        <p:scale>
          <a:sx n="55" d="100"/>
          <a:sy n="55" d="100"/>
        </p:scale>
        <p:origin x="1488"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22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0FF3C-EAC9-471A-8E69-B585B5F2567B}"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ZA"/>
        </a:p>
      </dgm:t>
    </dgm:pt>
    <dgm:pt modelId="{D2DA5E1E-28E9-418C-8378-AB29374EBD70}">
      <dgm:prSet phldrT="[Text]" custT="1"/>
      <dgm:spPr>
        <a:solidFill>
          <a:srgbClr val="92D050"/>
        </a:solidFill>
      </dgm:spPr>
      <dgm:t>
        <a:bodyPr/>
        <a:lstStyle/>
        <a:p>
          <a:r>
            <a:rPr lang="en-ZA" sz="1600" dirty="0">
              <a:solidFill>
                <a:schemeClr val="tx1"/>
              </a:solidFill>
            </a:rPr>
            <a:t>Minister</a:t>
          </a:r>
        </a:p>
      </dgm:t>
    </dgm:pt>
    <dgm:pt modelId="{A69ABCEB-51F6-4C2B-B0C1-CD8DEB33ABD6}" type="parTrans" cxnId="{79FA7688-918B-4469-94FD-5657D78F0B62}">
      <dgm:prSet/>
      <dgm:spPr/>
      <dgm:t>
        <a:bodyPr/>
        <a:lstStyle/>
        <a:p>
          <a:endParaRPr lang="en-ZA" sz="1600"/>
        </a:p>
      </dgm:t>
    </dgm:pt>
    <dgm:pt modelId="{6862EAE2-48C0-4514-9D24-FED0AE46A740}" type="sibTrans" cxnId="{79FA7688-918B-4469-94FD-5657D78F0B62}">
      <dgm:prSet/>
      <dgm:spPr/>
      <dgm:t>
        <a:bodyPr/>
        <a:lstStyle/>
        <a:p>
          <a:endParaRPr lang="en-ZA" sz="1600"/>
        </a:p>
      </dgm:t>
    </dgm:pt>
    <dgm:pt modelId="{13ECDDB0-90CF-42F1-854A-2AAC99560718}">
      <dgm:prSet phldrT="[Text]" custT="1"/>
      <dgm:spPr>
        <a:solidFill>
          <a:srgbClr val="92D050"/>
        </a:solidFill>
      </dgm:spPr>
      <dgm:t>
        <a:bodyPr/>
        <a:lstStyle/>
        <a:p>
          <a:r>
            <a:rPr lang="en-ZA" sz="1600" dirty="0">
              <a:solidFill>
                <a:schemeClr val="tx1"/>
              </a:solidFill>
            </a:rPr>
            <a:t>Director General</a:t>
          </a:r>
        </a:p>
      </dgm:t>
    </dgm:pt>
    <dgm:pt modelId="{A33338FC-142F-4965-B472-EE8C619717BD}" type="parTrans" cxnId="{EA18D9B1-B111-48CD-8E84-8C9F6E05042F}">
      <dgm:prSet/>
      <dgm:spPr/>
      <dgm:t>
        <a:bodyPr/>
        <a:lstStyle/>
        <a:p>
          <a:endParaRPr lang="en-ZA" sz="1600"/>
        </a:p>
      </dgm:t>
    </dgm:pt>
    <dgm:pt modelId="{C002C14A-5B2D-4278-8EE6-6636E03290F2}" type="sibTrans" cxnId="{EA18D9B1-B111-48CD-8E84-8C9F6E05042F}">
      <dgm:prSet/>
      <dgm:spPr/>
      <dgm:t>
        <a:bodyPr/>
        <a:lstStyle/>
        <a:p>
          <a:endParaRPr lang="en-ZA" sz="1600"/>
        </a:p>
      </dgm:t>
    </dgm:pt>
    <dgm:pt modelId="{C5E9A2E2-A0CC-49BC-A2D0-DCDE2B34FA1D}">
      <dgm:prSet phldrT="[Text]" custT="1"/>
      <dgm:spPr>
        <a:solidFill>
          <a:srgbClr val="92D050"/>
        </a:solidFill>
      </dgm:spPr>
      <dgm:t>
        <a:bodyPr/>
        <a:lstStyle/>
        <a:p>
          <a:r>
            <a:rPr lang="en-ZA" sz="1600" dirty="0">
              <a:solidFill>
                <a:schemeClr val="tx1"/>
              </a:solidFill>
            </a:rPr>
            <a:t>DDG: Mineral &amp; Petroleum Regulation</a:t>
          </a:r>
        </a:p>
      </dgm:t>
    </dgm:pt>
    <dgm:pt modelId="{CF434A66-D39A-4D07-9253-2B5F80FFA9A7}" type="parTrans" cxnId="{8591F91E-E9C1-433F-B472-77E7B849C412}">
      <dgm:prSet/>
      <dgm:spPr/>
      <dgm:t>
        <a:bodyPr/>
        <a:lstStyle/>
        <a:p>
          <a:endParaRPr lang="en-ZA" sz="1600"/>
        </a:p>
      </dgm:t>
    </dgm:pt>
    <dgm:pt modelId="{84981DE1-C48C-4849-8F32-404651D4C2BB}" type="sibTrans" cxnId="{8591F91E-E9C1-433F-B472-77E7B849C412}">
      <dgm:prSet/>
      <dgm:spPr/>
      <dgm:t>
        <a:bodyPr/>
        <a:lstStyle/>
        <a:p>
          <a:endParaRPr lang="en-ZA" sz="1600"/>
        </a:p>
      </dgm:t>
    </dgm:pt>
    <dgm:pt modelId="{546BDFB7-1A5F-4A6A-BC0C-039FF54038EE}">
      <dgm:prSet phldrT="[Text]" custT="1"/>
      <dgm:spPr>
        <a:solidFill>
          <a:srgbClr val="92D050"/>
        </a:solidFill>
      </dgm:spPr>
      <dgm:t>
        <a:bodyPr/>
        <a:lstStyle/>
        <a:p>
          <a:r>
            <a:rPr lang="en-ZA" sz="1600" dirty="0">
              <a:solidFill>
                <a:schemeClr val="tx1"/>
              </a:solidFill>
            </a:rPr>
            <a:t>DDG: Mine Health &amp; Safety</a:t>
          </a:r>
        </a:p>
      </dgm:t>
    </dgm:pt>
    <dgm:pt modelId="{3071C894-E3F6-4329-A88C-C1A2A4A41B0C}" type="parTrans" cxnId="{4872BF4C-C58A-4A4F-B27A-8A58F4DA89EC}">
      <dgm:prSet/>
      <dgm:spPr/>
      <dgm:t>
        <a:bodyPr/>
        <a:lstStyle/>
        <a:p>
          <a:endParaRPr lang="en-ZA" sz="1600"/>
        </a:p>
      </dgm:t>
    </dgm:pt>
    <dgm:pt modelId="{579BF658-4975-4601-B7EE-8287C1A6FE4F}" type="sibTrans" cxnId="{4872BF4C-C58A-4A4F-B27A-8A58F4DA89EC}">
      <dgm:prSet/>
      <dgm:spPr/>
      <dgm:t>
        <a:bodyPr/>
        <a:lstStyle/>
        <a:p>
          <a:endParaRPr lang="en-ZA" sz="1600"/>
        </a:p>
      </dgm:t>
    </dgm:pt>
    <dgm:pt modelId="{E37DB3E6-6A00-4FD1-8218-D88F6BBF16EF}">
      <dgm:prSet phldrT="[Text]" custT="1"/>
      <dgm:spPr>
        <a:solidFill>
          <a:schemeClr val="accent6">
            <a:lumMod val="40000"/>
            <a:lumOff val="60000"/>
          </a:schemeClr>
        </a:solidFill>
      </dgm:spPr>
      <dgm:t>
        <a:bodyPr/>
        <a:lstStyle/>
        <a:p>
          <a:r>
            <a:rPr lang="en-ZA" sz="1600" dirty="0">
              <a:solidFill>
                <a:schemeClr val="tx1"/>
              </a:solidFill>
            </a:rPr>
            <a:t>Entities Reporting to Minister</a:t>
          </a:r>
        </a:p>
      </dgm:t>
    </dgm:pt>
    <dgm:pt modelId="{02DEC576-02F8-4CDD-B1B5-C307BDD11E61}" type="parTrans" cxnId="{1E830B20-8270-4418-BC3E-6A8E5E8FBDE5}">
      <dgm:prSet/>
      <dgm:spPr/>
      <dgm:t>
        <a:bodyPr/>
        <a:lstStyle/>
        <a:p>
          <a:endParaRPr lang="en-ZA" sz="1600"/>
        </a:p>
      </dgm:t>
    </dgm:pt>
    <dgm:pt modelId="{8E1019B3-29C3-4EFD-A380-33AF61124B1D}" type="sibTrans" cxnId="{1E830B20-8270-4418-BC3E-6A8E5E8FBDE5}">
      <dgm:prSet/>
      <dgm:spPr/>
      <dgm:t>
        <a:bodyPr/>
        <a:lstStyle/>
        <a:p>
          <a:endParaRPr lang="en-ZA" sz="1600"/>
        </a:p>
      </dgm:t>
    </dgm:pt>
    <dgm:pt modelId="{39182EFE-D4EA-4F52-AB27-97C044A82A5D}">
      <dgm:prSet phldrT="[Text]" custT="1"/>
      <dgm:spPr>
        <a:solidFill>
          <a:srgbClr val="92D050"/>
        </a:solidFill>
      </dgm:spPr>
      <dgm:t>
        <a:bodyPr/>
        <a:lstStyle/>
        <a:p>
          <a:r>
            <a:rPr lang="en-ZA" sz="1600" dirty="0">
              <a:solidFill>
                <a:schemeClr val="tx1"/>
              </a:solidFill>
            </a:rPr>
            <a:t>Deputy Minister</a:t>
          </a:r>
        </a:p>
      </dgm:t>
    </dgm:pt>
    <dgm:pt modelId="{ECF5A07E-134E-470B-A917-7B689431CD2B}" type="parTrans" cxnId="{3FA526D6-63AF-4EAD-8EB3-89397FDBC741}">
      <dgm:prSet/>
      <dgm:spPr/>
      <dgm:t>
        <a:bodyPr/>
        <a:lstStyle/>
        <a:p>
          <a:endParaRPr lang="en-ZA" sz="1600"/>
        </a:p>
      </dgm:t>
    </dgm:pt>
    <dgm:pt modelId="{44E0DE3C-F2EC-4856-9DD8-C91B6914F0C5}" type="sibTrans" cxnId="{3FA526D6-63AF-4EAD-8EB3-89397FDBC741}">
      <dgm:prSet/>
      <dgm:spPr/>
      <dgm:t>
        <a:bodyPr/>
        <a:lstStyle/>
        <a:p>
          <a:endParaRPr lang="en-ZA" sz="1600"/>
        </a:p>
      </dgm:t>
    </dgm:pt>
    <dgm:pt modelId="{B523BA48-4D1F-4976-91CD-CCFB8E9776B3}">
      <dgm:prSet phldrT="[Text]" custT="1"/>
      <dgm:spPr>
        <a:solidFill>
          <a:srgbClr val="92D050"/>
        </a:solidFill>
      </dgm:spPr>
      <dgm:t>
        <a:bodyPr/>
        <a:lstStyle/>
        <a:p>
          <a:r>
            <a:rPr lang="en-ZA" sz="1600" dirty="0">
              <a:solidFill>
                <a:schemeClr val="tx1"/>
              </a:solidFill>
            </a:rPr>
            <a:t>DDG: Mining, Minerals &amp; Energy Policy</a:t>
          </a:r>
        </a:p>
      </dgm:t>
    </dgm:pt>
    <dgm:pt modelId="{AEDA5596-CBB5-40A8-AEDD-4B633C02A688}" type="parTrans" cxnId="{F6BCB0A6-E3D3-41FF-B215-2B3E76FF5DA9}">
      <dgm:prSet/>
      <dgm:spPr/>
      <dgm:t>
        <a:bodyPr/>
        <a:lstStyle/>
        <a:p>
          <a:endParaRPr lang="en-ZA" sz="1600"/>
        </a:p>
      </dgm:t>
    </dgm:pt>
    <dgm:pt modelId="{E8D67E62-BA6F-4207-90E4-44ED99240CE6}" type="sibTrans" cxnId="{F6BCB0A6-E3D3-41FF-B215-2B3E76FF5DA9}">
      <dgm:prSet/>
      <dgm:spPr/>
      <dgm:t>
        <a:bodyPr/>
        <a:lstStyle/>
        <a:p>
          <a:endParaRPr lang="en-ZA" sz="1600"/>
        </a:p>
      </dgm:t>
    </dgm:pt>
    <dgm:pt modelId="{B8CCA307-E818-4C08-BF7E-D362A49ACD21}">
      <dgm:prSet phldrT="[Text]" custT="1"/>
      <dgm:spPr>
        <a:solidFill>
          <a:srgbClr val="92D050"/>
        </a:solidFill>
      </dgm:spPr>
      <dgm:t>
        <a:bodyPr/>
        <a:lstStyle/>
        <a:p>
          <a:r>
            <a:rPr lang="en-ZA" sz="1600" dirty="0">
              <a:solidFill>
                <a:schemeClr val="tx1"/>
              </a:solidFill>
            </a:rPr>
            <a:t>DDG: Chief Financial Office</a:t>
          </a:r>
        </a:p>
      </dgm:t>
    </dgm:pt>
    <dgm:pt modelId="{41A52677-4F37-4316-8160-89BB2D31BCCA}" type="parTrans" cxnId="{F56F968C-1A55-40FE-9553-4E2F99254195}">
      <dgm:prSet/>
      <dgm:spPr/>
      <dgm:t>
        <a:bodyPr/>
        <a:lstStyle/>
        <a:p>
          <a:endParaRPr lang="en-ZA" sz="1600"/>
        </a:p>
      </dgm:t>
    </dgm:pt>
    <dgm:pt modelId="{C1077C7A-C0F4-4CA4-AFC2-685EF9CAE644}" type="sibTrans" cxnId="{F56F968C-1A55-40FE-9553-4E2F99254195}">
      <dgm:prSet/>
      <dgm:spPr/>
      <dgm:t>
        <a:bodyPr/>
        <a:lstStyle/>
        <a:p>
          <a:endParaRPr lang="en-ZA" sz="1600"/>
        </a:p>
      </dgm:t>
    </dgm:pt>
    <dgm:pt modelId="{1CCD9594-6516-49A3-A96F-D8F355EC641E}">
      <dgm:prSet phldrT="[Text]" custT="1"/>
      <dgm:spPr>
        <a:solidFill>
          <a:srgbClr val="92D050"/>
        </a:solidFill>
      </dgm:spPr>
      <dgm:t>
        <a:bodyPr/>
        <a:lstStyle/>
        <a:p>
          <a:r>
            <a:rPr lang="en-ZA" sz="1600" dirty="0">
              <a:solidFill>
                <a:schemeClr val="tx1"/>
              </a:solidFill>
            </a:rPr>
            <a:t>DDG: Corporate Services</a:t>
          </a:r>
        </a:p>
      </dgm:t>
    </dgm:pt>
    <dgm:pt modelId="{ACD34680-8F10-4195-AA5B-CACF6E8C554A}" type="parTrans" cxnId="{EF7472D8-A6F5-4C93-8178-A18C628D403E}">
      <dgm:prSet/>
      <dgm:spPr/>
      <dgm:t>
        <a:bodyPr/>
        <a:lstStyle/>
        <a:p>
          <a:endParaRPr lang="en-ZA" sz="1600"/>
        </a:p>
      </dgm:t>
    </dgm:pt>
    <dgm:pt modelId="{A353835E-ADF5-4B2B-820E-0D0F9CAEF709}" type="sibTrans" cxnId="{EF7472D8-A6F5-4C93-8178-A18C628D403E}">
      <dgm:prSet/>
      <dgm:spPr/>
      <dgm:t>
        <a:bodyPr/>
        <a:lstStyle/>
        <a:p>
          <a:endParaRPr lang="en-ZA" sz="1600"/>
        </a:p>
      </dgm:t>
    </dgm:pt>
    <dgm:pt modelId="{8B5BB525-277B-451A-AFB0-6E368016692D}">
      <dgm:prSet phldrT="[Text]" custT="1"/>
      <dgm:spPr>
        <a:solidFill>
          <a:srgbClr val="92D050"/>
        </a:solidFill>
      </dgm:spPr>
      <dgm:t>
        <a:bodyPr/>
        <a:lstStyle/>
        <a:p>
          <a:r>
            <a:rPr lang="en-ZA" sz="1600" dirty="0">
              <a:solidFill>
                <a:schemeClr val="tx1"/>
              </a:solidFill>
            </a:rPr>
            <a:t>DDG: Compliance</a:t>
          </a:r>
        </a:p>
      </dgm:t>
    </dgm:pt>
    <dgm:pt modelId="{CE6B43D2-C09E-40CF-B16F-78F6EC8618B8}" type="parTrans" cxnId="{D81AC4A5-517D-49DA-BE3F-6E6BA8BCF464}">
      <dgm:prSet/>
      <dgm:spPr/>
      <dgm:t>
        <a:bodyPr/>
        <a:lstStyle/>
        <a:p>
          <a:endParaRPr lang="en-ZA"/>
        </a:p>
      </dgm:t>
    </dgm:pt>
    <dgm:pt modelId="{C3F9BC68-C43C-4C00-A69A-864825BF809B}" type="sibTrans" cxnId="{D81AC4A5-517D-49DA-BE3F-6E6BA8BCF464}">
      <dgm:prSet/>
      <dgm:spPr/>
      <dgm:t>
        <a:bodyPr/>
        <a:lstStyle/>
        <a:p>
          <a:endParaRPr lang="en-ZA"/>
        </a:p>
      </dgm:t>
    </dgm:pt>
    <dgm:pt modelId="{5C1740EC-7CFD-45A8-A0E6-57C85C46700A}" type="pres">
      <dgm:prSet presAssocID="{4900FF3C-EAC9-471A-8E69-B585B5F2567B}" presName="Name0" presStyleCnt="0">
        <dgm:presLayoutVars>
          <dgm:chPref val="1"/>
          <dgm:dir/>
          <dgm:animOne val="branch"/>
          <dgm:animLvl val="lvl"/>
          <dgm:resizeHandles/>
        </dgm:presLayoutVars>
      </dgm:prSet>
      <dgm:spPr/>
    </dgm:pt>
    <dgm:pt modelId="{69A071D5-6B86-4D50-84B4-ED91B6D59B74}" type="pres">
      <dgm:prSet presAssocID="{D2DA5E1E-28E9-418C-8378-AB29374EBD70}" presName="vertOne" presStyleCnt="0"/>
      <dgm:spPr/>
    </dgm:pt>
    <dgm:pt modelId="{0FCA0727-9023-487C-B34E-2D676CE1E182}" type="pres">
      <dgm:prSet presAssocID="{D2DA5E1E-28E9-418C-8378-AB29374EBD70}" presName="txOne" presStyleLbl="node0" presStyleIdx="0" presStyleCnt="2" custScaleY="44474">
        <dgm:presLayoutVars>
          <dgm:chPref val="3"/>
        </dgm:presLayoutVars>
      </dgm:prSet>
      <dgm:spPr/>
    </dgm:pt>
    <dgm:pt modelId="{92515EDA-AC72-43C0-AA05-2B47E4E1AAF4}" type="pres">
      <dgm:prSet presAssocID="{D2DA5E1E-28E9-418C-8378-AB29374EBD70}" presName="parTransOne" presStyleCnt="0"/>
      <dgm:spPr/>
    </dgm:pt>
    <dgm:pt modelId="{FA30AE1A-EF06-4989-82DD-4D59A6F482B8}" type="pres">
      <dgm:prSet presAssocID="{D2DA5E1E-28E9-418C-8378-AB29374EBD70}" presName="horzOne" presStyleCnt="0"/>
      <dgm:spPr/>
    </dgm:pt>
    <dgm:pt modelId="{058F49D4-6B58-43E3-8D62-FADEE22CAC3A}" type="pres">
      <dgm:prSet presAssocID="{13ECDDB0-90CF-42F1-854A-2AAC99560718}" presName="vertTwo" presStyleCnt="0"/>
      <dgm:spPr/>
    </dgm:pt>
    <dgm:pt modelId="{543D0151-575E-4AFC-8B20-580DD521546A}" type="pres">
      <dgm:prSet presAssocID="{13ECDDB0-90CF-42F1-854A-2AAC99560718}" presName="txTwo" presStyleLbl="node2" presStyleIdx="0" presStyleCnt="2" custScaleY="51046">
        <dgm:presLayoutVars>
          <dgm:chPref val="3"/>
        </dgm:presLayoutVars>
      </dgm:prSet>
      <dgm:spPr/>
    </dgm:pt>
    <dgm:pt modelId="{90B22208-1CD1-42CB-81B3-83375B56F0EB}" type="pres">
      <dgm:prSet presAssocID="{13ECDDB0-90CF-42F1-854A-2AAC99560718}" presName="parTransTwo" presStyleCnt="0"/>
      <dgm:spPr/>
    </dgm:pt>
    <dgm:pt modelId="{1E1E7864-F41C-4C7A-BC1F-C54D1FE8384F}" type="pres">
      <dgm:prSet presAssocID="{13ECDDB0-90CF-42F1-854A-2AAC99560718}" presName="horzTwo" presStyleCnt="0"/>
      <dgm:spPr/>
    </dgm:pt>
    <dgm:pt modelId="{A840550E-23D2-462A-925A-C1B684CF8A85}" type="pres">
      <dgm:prSet presAssocID="{B523BA48-4D1F-4976-91CD-CCFB8E9776B3}" presName="vertThree" presStyleCnt="0"/>
      <dgm:spPr/>
    </dgm:pt>
    <dgm:pt modelId="{45E2E9DE-4892-46BE-9595-45F3E16BB484}" type="pres">
      <dgm:prSet presAssocID="{B523BA48-4D1F-4976-91CD-CCFB8E9776B3}" presName="txThree" presStyleLbl="node3" presStyleIdx="0" presStyleCnt="6">
        <dgm:presLayoutVars>
          <dgm:chPref val="3"/>
        </dgm:presLayoutVars>
      </dgm:prSet>
      <dgm:spPr/>
    </dgm:pt>
    <dgm:pt modelId="{7160B60A-AFC1-4741-9E34-108EE01984BC}" type="pres">
      <dgm:prSet presAssocID="{B523BA48-4D1F-4976-91CD-CCFB8E9776B3}" presName="horzThree" presStyleCnt="0"/>
      <dgm:spPr/>
    </dgm:pt>
    <dgm:pt modelId="{3D392DB6-EA0B-4704-82EC-F4C6F1C28E37}" type="pres">
      <dgm:prSet presAssocID="{E8D67E62-BA6F-4207-90E4-44ED99240CE6}" presName="sibSpaceThree" presStyleCnt="0"/>
      <dgm:spPr/>
    </dgm:pt>
    <dgm:pt modelId="{B923B9E3-0186-464E-BA39-721BA75E0379}" type="pres">
      <dgm:prSet presAssocID="{C5E9A2E2-A0CC-49BC-A2D0-DCDE2B34FA1D}" presName="vertThree" presStyleCnt="0"/>
      <dgm:spPr/>
    </dgm:pt>
    <dgm:pt modelId="{20A5481A-2CC5-4E42-A5EB-5CD45AD3AEB5}" type="pres">
      <dgm:prSet presAssocID="{C5E9A2E2-A0CC-49BC-A2D0-DCDE2B34FA1D}" presName="txThree" presStyleLbl="node3" presStyleIdx="1" presStyleCnt="6" custScaleX="112313">
        <dgm:presLayoutVars>
          <dgm:chPref val="3"/>
        </dgm:presLayoutVars>
      </dgm:prSet>
      <dgm:spPr/>
    </dgm:pt>
    <dgm:pt modelId="{578CB89F-119B-49A6-A6EB-FA563D74C027}" type="pres">
      <dgm:prSet presAssocID="{C5E9A2E2-A0CC-49BC-A2D0-DCDE2B34FA1D}" presName="horzThree" presStyleCnt="0"/>
      <dgm:spPr/>
    </dgm:pt>
    <dgm:pt modelId="{C97E9E73-5E26-47A8-89CB-F33E04CF8590}" type="pres">
      <dgm:prSet presAssocID="{84981DE1-C48C-4849-8F32-404651D4C2BB}" presName="sibSpaceThree" presStyleCnt="0"/>
      <dgm:spPr/>
    </dgm:pt>
    <dgm:pt modelId="{527600CD-2820-4EB1-B4EC-7519823114C9}" type="pres">
      <dgm:prSet presAssocID="{8B5BB525-277B-451A-AFB0-6E368016692D}" presName="vertThree" presStyleCnt="0"/>
      <dgm:spPr/>
    </dgm:pt>
    <dgm:pt modelId="{570A8300-188D-4B2D-908C-4738F562EF3D}" type="pres">
      <dgm:prSet presAssocID="{8B5BB525-277B-451A-AFB0-6E368016692D}" presName="txThree" presStyleLbl="node3" presStyleIdx="2" presStyleCnt="6">
        <dgm:presLayoutVars>
          <dgm:chPref val="3"/>
        </dgm:presLayoutVars>
      </dgm:prSet>
      <dgm:spPr/>
    </dgm:pt>
    <dgm:pt modelId="{3488AC0A-6D6F-4F8C-8340-0C18A247C360}" type="pres">
      <dgm:prSet presAssocID="{8B5BB525-277B-451A-AFB0-6E368016692D}" presName="horzThree" presStyleCnt="0"/>
      <dgm:spPr/>
    </dgm:pt>
    <dgm:pt modelId="{E282AFF3-FABC-41F3-9727-378901D6FCDB}" type="pres">
      <dgm:prSet presAssocID="{C3F9BC68-C43C-4C00-A69A-864825BF809B}" presName="sibSpaceThree" presStyleCnt="0"/>
      <dgm:spPr/>
    </dgm:pt>
    <dgm:pt modelId="{FAA7C347-2506-446C-B8D4-535B474519C7}" type="pres">
      <dgm:prSet presAssocID="{546BDFB7-1A5F-4A6A-BC0C-039FF54038EE}" presName="vertThree" presStyleCnt="0"/>
      <dgm:spPr/>
    </dgm:pt>
    <dgm:pt modelId="{1D92B0BB-6D38-4310-A4D5-AD2A9527FB69}" type="pres">
      <dgm:prSet presAssocID="{546BDFB7-1A5F-4A6A-BC0C-039FF54038EE}" presName="txThree" presStyleLbl="node3" presStyleIdx="3" presStyleCnt="6">
        <dgm:presLayoutVars>
          <dgm:chPref val="3"/>
        </dgm:presLayoutVars>
      </dgm:prSet>
      <dgm:spPr/>
    </dgm:pt>
    <dgm:pt modelId="{94C431AB-0322-4411-82B2-205F8876A419}" type="pres">
      <dgm:prSet presAssocID="{546BDFB7-1A5F-4A6A-BC0C-039FF54038EE}" presName="horzThree" presStyleCnt="0"/>
      <dgm:spPr/>
    </dgm:pt>
    <dgm:pt modelId="{A6F28580-C394-4564-A4F3-DDEA357F65D5}" type="pres">
      <dgm:prSet presAssocID="{579BF658-4975-4601-B7EE-8287C1A6FE4F}" presName="sibSpaceThree" presStyleCnt="0"/>
      <dgm:spPr/>
    </dgm:pt>
    <dgm:pt modelId="{F0BA4B47-D640-414F-A2E5-B6D46E65836B}" type="pres">
      <dgm:prSet presAssocID="{B8CCA307-E818-4C08-BF7E-D362A49ACD21}" presName="vertThree" presStyleCnt="0"/>
      <dgm:spPr/>
    </dgm:pt>
    <dgm:pt modelId="{06C4BEBF-8510-46F0-B64B-CACCF083BBC9}" type="pres">
      <dgm:prSet presAssocID="{B8CCA307-E818-4C08-BF7E-D362A49ACD21}" presName="txThree" presStyleLbl="node3" presStyleIdx="4" presStyleCnt="6">
        <dgm:presLayoutVars>
          <dgm:chPref val="3"/>
        </dgm:presLayoutVars>
      </dgm:prSet>
      <dgm:spPr/>
    </dgm:pt>
    <dgm:pt modelId="{CB97E7E8-B661-4C92-BCB2-1B9412D12457}" type="pres">
      <dgm:prSet presAssocID="{B8CCA307-E818-4C08-BF7E-D362A49ACD21}" presName="horzThree" presStyleCnt="0"/>
      <dgm:spPr/>
    </dgm:pt>
    <dgm:pt modelId="{FB1D900F-771C-4A6C-92AE-447E582AC74E}" type="pres">
      <dgm:prSet presAssocID="{C1077C7A-C0F4-4CA4-AFC2-685EF9CAE644}" presName="sibSpaceThree" presStyleCnt="0"/>
      <dgm:spPr/>
    </dgm:pt>
    <dgm:pt modelId="{EFA93C11-1414-4681-83C6-7B4FBFB81E31}" type="pres">
      <dgm:prSet presAssocID="{1CCD9594-6516-49A3-A96F-D8F355EC641E}" presName="vertThree" presStyleCnt="0"/>
      <dgm:spPr/>
    </dgm:pt>
    <dgm:pt modelId="{B5AFEF5B-025C-450A-AAD2-285751FCB661}" type="pres">
      <dgm:prSet presAssocID="{1CCD9594-6516-49A3-A96F-D8F355EC641E}" presName="txThree" presStyleLbl="node3" presStyleIdx="5" presStyleCnt="6" custScaleY="93596">
        <dgm:presLayoutVars>
          <dgm:chPref val="3"/>
        </dgm:presLayoutVars>
      </dgm:prSet>
      <dgm:spPr/>
    </dgm:pt>
    <dgm:pt modelId="{14049601-4AA7-4B31-81FF-781A26531D7C}" type="pres">
      <dgm:prSet presAssocID="{1CCD9594-6516-49A3-A96F-D8F355EC641E}" presName="horzThree" presStyleCnt="0"/>
      <dgm:spPr/>
    </dgm:pt>
    <dgm:pt modelId="{AC3834F0-D206-4D20-A84C-08204A326F62}" type="pres">
      <dgm:prSet presAssocID="{C002C14A-5B2D-4278-8EE6-6636E03290F2}" presName="sibSpaceTwo" presStyleCnt="0"/>
      <dgm:spPr/>
    </dgm:pt>
    <dgm:pt modelId="{CC6AF9B3-573C-47EB-B428-CBFA09951D14}" type="pres">
      <dgm:prSet presAssocID="{E37DB3E6-6A00-4FD1-8218-D88F6BBF16EF}" presName="vertTwo" presStyleCnt="0"/>
      <dgm:spPr/>
    </dgm:pt>
    <dgm:pt modelId="{81AD0A32-088A-4BF9-AB7A-D772D4C97D09}" type="pres">
      <dgm:prSet presAssocID="{E37DB3E6-6A00-4FD1-8218-D88F6BBF16EF}" presName="txTwo" presStyleLbl="node2" presStyleIdx="1" presStyleCnt="2" custScaleX="117901" custScaleY="103581">
        <dgm:presLayoutVars>
          <dgm:chPref val="3"/>
        </dgm:presLayoutVars>
      </dgm:prSet>
      <dgm:spPr/>
    </dgm:pt>
    <dgm:pt modelId="{517DE999-2781-44E7-86C5-57D10A070EBB}" type="pres">
      <dgm:prSet presAssocID="{E37DB3E6-6A00-4FD1-8218-D88F6BBF16EF}" presName="horzTwo" presStyleCnt="0"/>
      <dgm:spPr/>
    </dgm:pt>
    <dgm:pt modelId="{8A2C6EF3-57D6-414C-9272-6639A8E5CC46}" type="pres">
      <dgm:prSet presAssocID="{6862EAE2-48C0-4514-9D24-FED0AE46A740}" presName="sibSpaceOne" presStyleCnt="0"/>
      <dgm:spPr/>
    </dgm:pt>
    <dgm:pt modelId="{2E79BC1D-43CB-4BEB-8A4D-6D4E6D34DBE5}" type="pres">
      <dgm:prSet presAssocID="{39182EFE-D4EA-4F52-AB27-97C044A82A5D}" presName="vertOne" presStyleCnt="0"/>
      <dgm:spPr/>
    </dgm:pt>
    <dgm:pt modelId="{414F45C3-089B-490E-A2E9-975BCC867A97}" type="pres">
      <dgm:prSet presAssocID="{39182EFE-D4EA-4F52-AB27-97C044A82A5D}" presName="txOne" presStyleLbl="node0" presStyleIdx="1" presStyleCnt="2">
        <dgm:presLayoutVars>
          <dgm:chPref val="3"/>
        </dgm:presLayoutVars>
      </dgm:prSet>
      <dgm:spPr/>
    </dgm:pt>
    <dgm:pt modelId="{725EE144-3D76-48BC-BB0A-51DC3CBB0F6E}" type="pres">
      <dgm:prSet presAssocID="{39182EFE-D4EA-4F52-AB27-97C044A82A5D}" presName="horzOne" presStyleCnt="0"/>
      <dgm:spPr/>
    </dgm:pt>
  </dgm:ptLst>
  <dgm:cxnLst>
    <dgm:cxn modelId="{8591F91E-E9C1-433F-B472-77E7B849C412}" srcId="{13ECDDB0-90CF-42F1-854A-2AAC99560718}" destId="{C5E9A2E2-A0CC-49BC-A2D0-DCDE2B34FA1D}" srcOrd="1" destOrd="0" parTransId="{CF434A66-D39A-4D07-9253-2B5F80FFA9A7}" sibTransId="{84981DE1-C48C-4849-8F32-404651D4C2BB}"/>
    <dgm:cxn modelId="{1E830B20-8270-4418-BC3E-6A8E5E8FBDE5}" srcId="{D2DA5E1E-28E9-418C-8378-AB29374EBD70}" destId="{E37DB3E6-6A00-4FD1-8218-D88F6BBF16EF}" srcOrd="1" destOrd="0" parTransId="{02DEC576-02F8-4CDD-B1B5-C307BDD11E61}" sibTransId="{8E1019B3-29C3-4EFD-A380-33AF61124B1D}"/>
    <dgm:cxn modelId="{8F7B7F20-7588-4634-B9CB-91D360E94F4D}" type="presOf" srcId="{D2DA5E1E-28E9-418C-8378-AB29374EBD70}" destId="{0FCA0727-9023-487C-B34E-2D676CE1E182}" srcOrd="0" destOrd="0" presId="urn:microsoft.com/office/officeart/2005/8/layout/hierarchy4"/>
    <dgm:cxn modelId="{972A6A21-9E5B-470D-B9BF-DB4D052A4E28}" type="presOf" srcId="{4900FF3C-EAC9-471A-8E69-B585B5F2567B}" destId="{5C1740EC-7CFD-45A8-A0E6-57C85C46700A}" srcOrd="0" destOrd="0" presId="urn:microsoft.com/office/officeart/2005/8/layout/hierarchy4"/>
    <dgm:cxn modelId="{4872BF4C-C58A-4A4F-B27A-8A58F4DA89EC}" srcId="{13ECDDB0-90CF-42F1-854A-2AAC99560718}" destId="{546BDFB7-1A5F-4A6A-BC0C-039FF54038EE}" srcOrd="3" destOrd="0" parTransId="{3071C894-E3F6-4329-A88C-C1A2A4A41B0C}" sibTransId="{579BF658-4975-4601-B7EE-8287C1A6FE4F}"/>
    <dgm:cxn modelId="{01A52B70-5F95-45DB-BFCB-6567CECD5F65}" type="presOf" srcId="{39182EFE-D4EA-4F52-AB27-97C044A82A5D}" destId="{414F45C3-089B-490E-A2E9-975BCC867A97}" srcOrd="0" destOrd="0" presId="urn:microsoft.com/office/officeart/2005/8/layout/hierarchy4"/>
    <dgm:cxn modelId="{F2D49C82-0410-4407-8444-3A913B3556EE}" type="presOf" srcId="{E37DB3E6-6A00-4FD1-8218-D88F6BBF16EF}" destId="{81AD0A32-088A-4BF9-AB7A-D772D4C97D09}" srcOrd="0" destOrd="0" presId="urn:microsoft.com/office/officeart/2005/8/layout/hierarchy4"/>
    <dgm:cxn modelId="{79FA7688-918B-4469-94FD-5657D78F0B62}" srcId="{4900FF3C-EAC9-471A-8E69-B585B5F2567B}" destId="{D2DA5E1E-28E9-418C-8378-AB29374EBD70}" srcOrd="0" destOrd="0" parTransId="{A69ABCEB-51F6-4C2B-B0C1-CD8DEB33ABD6}" sibTransId="{6862EAE2-48C0-4514-9D24-FED0AE46A740}"/>
    <dgm:cxn modelId="{F56F968C-1A55-40FE-9553-4E2F99254195}" srcId="{13ECDDB0-90CF-42F1-854A-2AAC99560718}" destId="{B8CCA307-E818-4C08-BF7E-D362A49ACD21}" srcOrd="4" destOrd="0" parTransId="{41A52677-4F37-4316-8160-89BB2D31BCCA}" sibTransId="{C1077C7A-C0F4-4CA4-AFC2-685EF9CAE644}"/>
    <dgm:cxn modelId="{D81AC4A5-517D-49DA-BE3F-6E6BA8BCF464}" srcId="{13ECDDB0-90CF-42F1-854A-2AAC99560718}" destId="{8B5BB525-277B-451A-AFB0-6E368016692D}" srcOrd="2" destOrd="0" parTransId="{CE6B43D2-C09E-40CF-B16F-78F6EC8618B8}" sibTransId="{C3F9BC68-C43C-4C00-A69A-864825BF809B}"/>
    <dgm:cxn modelId="{F6BCB0A6-E3D3-41FF-B215-2B3E76FF5DA9}" srcId="{13ECDDB0-90CF-42F1-854A-2AAC99560718}" destId="{B523BA48-4D1F-4976-91CD-CCFB8E9776B3}" srcOrd="0" destOrd="0" parTransId="{AEDA5596-CBB5-40A8-AEDD-4B633C02A688}" sibTransId="{E8D67E62-BA6F-4207-90E4-44ED99240CE6}"/>
    <dgm:cxn modelId="{78C98FA7-A055-4401-B15C-00729FA7D702}" type="presOf" srcId="{1CCD9594-6516-49A3-A96F-D8F355EC641E}" destId="{B5AFEF5B-025C-450A-AAD2-285751FCB661}" srcOrd="0" destOrd="0" presId="urn:microsoft.com/office/officeart/2005/8/layout/hierarchy4"/>
    <dgm:cxn modelId="{D40C94A7-FD25-4383-9305-D1E1F4D6092F}" type="presOf" srcId="{546BDFB7-1A5F-4A6A-BC0C-039FF54038EE}" destId="{1D92B0BB-6D38-4310-A4D5-AD2A9527FB69}" srcOrd="0" destOrd="0" presId="urn:microsoft.com/office/officeart/2005/8/layout/hierarchy4"/>
    <dgm:cxn modelId="{D1C615B0-127D-4C3B-B1C4-1AB21E4E9B5D}" type="presOf" srcId="{C5E9A2E2-A0CC-49BC-A2D0-DCDE2B34FA1D}" destId="{20A5481A-2CC5-4E42-A5EB-5CD45AD3AEB5}" srcOrd="0" destOrd="0" presId="urn:microsoft.com/office/officeart/2005/8/layout/hierarchy4"/>
    <dgm:cxn modelId="{EA18D9B1-B111-48CD-8E84-8C9F6E05042F}" srcId="{D2DA5E1E-28E9-418C-8378-AB29374EBD70}" destId="{13ECDDB0-90CF-42F1-854A-2AAC99560718}" srcOrd="0" destOrd="0" parTransId="{A33338FC-142F-4965-B472-EE8C619717BD}" sibTransId="{C002C14A-5B2D-4278-8EE6-6636E03290F2}"/>
    <dgm:cxn modelId="{127273CC-B5CC-48B9-A366-4BB4DBEE427F}" type="presOf" srcId="{13ECDDB0-90CF-42F1-854A-2AAC99560718}" destId="{543D0151-575E-4AFC-8B20-580DD521546A}" srcOrd="0" destOrd="0" presId="urn:microsoft.com/office/officeart/2005/8/layout/hierarchy4"/>
    <dgm:cxn modelId="{3FA526D6-63AF-4EAD-8EB3-89397FDBC741}" srcId="{4900FF3C-EAC9-471A-8E69-B585B5F2567B}" destId="{39182EFE-D4EA-4F52-AB27-97C044A82A5D}" srcOrd="1" destOrd="0" parTransId="{ECF5A07E-134E-470B-A917-7B689431CD2B}" sibTransId="{44E0DE3C-F2EC-4856-9DD8-C91B6914F0C5}"/>
    <dgm:cxn modelId="{EF7472D8-A6F5-4C93-8178-A18C628D403E}" srcId="{13ECDDB0-90CF-42F1-854A-2AAC99560718}" destId="{1CCD9594-6516-49A3-A96F-D8F355EC641E}" srcOrd="5" destOrd="0" parTransId="{ACD34680-8F10-4195-AA5B-CACF6E8C554A}" sibTransId="{A353835E-ADF5-4B2B-820E-0D0F9CAEF709}"/>
    <dgm:cxn modelId="{7D342BE5-2B90-44FF-8E89-F8DCAB266522}" type="presOf" srcId="{8B5BB525-277B-451A-AFB0-6E368016692D}" destId="{570A8300-188D-4B2D-908C-4738F562EF3D}" srcOrd="0" destOrd="0" presId="urn:microsoft.com/office/officeart/2005/8/layout/hierarchy4"/>
    <dgm:cxn modelId="{6C2C66E8-6BDF-4648-B225-BAF5EB3AF04F}" type="presOf" srcId="{B8CCA307-E818-4C08-BF7E-D362A49ACD21}" destId="{06C4BEBF-8510-46F0-B64B-CACCF083BBC9}" srcOrd="0" destOrd="0" presId="urn:microsoft.com/office/officeart/2005/8/layout/hierarchy4"/>
    <dgm:cxn modelId="{9DF95DF8-4790-4A2C-87C0-C38D89B6F9F2}" type="presOf" srcId="{B523BA48-4D1F-4976-91CD-CCFB8E9776B3}" destId="{45E2E9DE-4892-46BE-9595-45F3E16BB484}" srcOrd="0" destOrd="0" presId="urn:microsoft.com/office/officeart/2005/8/layout/hierarchy4"/>
    <dgm:cxn modelId="{53B04342-B4C7-4B7B-9A74-DA55A1B2CF0E}" type="presParOf" srcId="{5C1740EC-7CFD-45A8-A0E6-57C85C46700A}" destId="{69A071D5-6B86-4D50-84B4-ED91B6D59B74}" srcOrd="0" destOrd="0" presId="urn:microsoft.com/office/officeart/2005/8/layout/hierarchy4"/>
    <dgm:cxn modelId="{40F7A886-B4CF-45BA-801C-F142D40D5159}" type="presParOf" srcId="{69A071D5-6B86-4D50-84B4-ED91B6D59B74}" destId="{0FCA0727-9023-487C-B34E-2D676CE1E182}" srcOrd="0" destOrd="0" presId="urn:microsoft.com/office/officeart/2005/8/layout/hierarchy4"/>
    <dgm:cxn modelId="{64E3D24C-857D-4C9D-BCDC-8D0E17BEE7C3}" type="presParOf" srcId="{69A071D5-6B86-4D50-84B4-ED91B6D59B74}" destId="{92515EDA-AC72-43C0-AA05-2B47E4E1AAF4}" srcOrd="1" destOrd="0" presId="urn:microsoft.com/office/officeart/2005/8/layout/hierarchy4"/>
    <dgm:cxn modelId="{CBD27BF8-2A9E-4645-8B9B-435D7A3701F8}" type="presParOf" srcId="{69A071D5-6B86-4D50-84B4-ED91B6D59B74}" destId="{FA30AE1A-EF06-4989-82DD-4D59A6F482B8}" srcOrd="2" destOrd="0" presId="urn:microsoft.com/office/officeart/2005/8/layout/hierarchy4"/>
    <dgm:cxn modelId="{4E0DB678-2131-4512-A417-18767C96D8E5}" type="presParOf" srcId="{FA30AE1A-EF06-4989-82DD-4D59A6F482B8}" destId="{058F49D4-6B58-43E3-8D62-FADEE22CAC3A}" srcOrd="0" destOrd="0" presId="urn:microsoft.com/office/officeart/2005/8/layout/hierarchy4"/>
    <dgm:cxn modelId="{1187FCFA-3A2E-4DA3-8391-0DA41C2BE53D}" type="presParOf" srcId="{058F49D4-6B58-43E3-8D62-FADEE22CAC3A}" destId="{543D0151-575E-4AFC-8B20-580DD521546A}" srcOrd="0" destOrd="0" presId="urn:microsoft.com/office/officeart/2005/8/layout/hierarchy4"/>
    <dgm:cxn modelId="{19AE5387-A7D5-49C0-8BE5-B94C3DA9BCE4}" type="presParOf" srcId="{058F49D4-6B58-43E3-8D62-FADEE22CAC3A}" destId="{90B22208-1CD1-42CB-81B3-83375B56F0EB}" srcOrd="1" destOrd="0" presId="urn:microsoft.com/office/officeart/2005/8/layout/hierarchy4"/>
    <dgm:cxn modelId="{75550383-7822-4148-8311-9B55C108529B}" type="presParOf" srcId="{058F49D4-6B58-43E3-8D62-FADEE22CAC3A}" destId="{1E1E7864-F41C-4C7A-BC1F-C54D1FE8384F}" srcOrd="2" destOrd="0" presId="urn:microsoft.com/office/officeart/2005/8/layout/hierarchy4"/>
    <dgm:cxn modelId="{22E2E58D-29E7-4CA6-A833-10B53E046FC5}" type="presParOf" srcId="{1E1E7864-F41C-4C7A-BC1F-C54D1FE8384F}" destId="{A840550E-23D2-462A-925A-C1B684CF8A85}" srcOrd="0" destOrd="0" presId="urn:microsoft.com/office/officeart/2005/8/layout/hierarchy4"/>
    <dgm:cxn modelId="{BEE5795B-EE33-4A0B-81F9-416BB7D174BC}" type="presParOf" srcId="{A840550E-23D2-462A-925A-C1B684CF8A85}" destId="{45E2E9DE-4892-46BE-9595-45F3E16BB484}" srcOrd="0" destOrd="0" presId="urn:microsoft.com/office/officeart/2005/8/layout/hierarchy4"/>
    <dgm:cxn modelId="{6C8DAF71-126C-4ED4-9812-EE45F0A921D0}" type="presParOf" srcId="{A840550E-23D2-462A-925A-C1B684CF8A85}" destId="{7160B60A-AFC1-4741-9E34-108EE01984BC}" srcOrd="1" destOrd="0" presId="urn:microsoft.com/office/officeart/2005/8/layout/hierarchy4"/>
    <dgm:cxn modelId="{88E0888F-B4D2-4010-BAA4-00ADD03D190C}" type="presParOf" srcId="{1E1E7864-F41C-4C7A-BC1F-C54D1FE8384F}" destId="{3D392DB6-EA0B-4704-82EC-F4C6F1C28E37}" srcOrd="1" destOrd="0" presId="urn:microsoft.com/office/officeart/2005/8/layout/hierarchy4"/>
    <dgm:cxn modelId="{C8021A8A-7C64-4980-BF3C-09EA1D3624B7}" type="presParOf" srcId="{1E1E7864-F41C-4C7A-BC1F-C54D1FE8384F}" destId="{B923B9E3-0186-464E-BA39-721BA75E0379}" srcOrd="2" destOrd="0" presId="urn:microsoft.com/office/officeart/2005/8/layout/hierarchy4"/>
    <dgm:cxn modelId="{70E1F755-512D-4779-BA3E-5D058F70C316}" type="presParOf" srcId="{B923B9E3-0186-464E-BA39-721BA75E0379}" destId="{20A5481A-2CC5-4E42-A5EB-5CD45AD3AEB5}" srcOrd="0" destOrd="0" presId="urn:microsoft.com/office/officeart/2005/8/layout/hierarchy4"/>
    <dgm:cxn modelId="{66549805-EFA5-4D38-907B-F190F44602C8}" type="presParOf" srcId="{B923B9E3-0186-464E-BA39-721BA75E0379}" destId="{578CB89F-119B-49A6-A6EB-FA563D74C027}" srcOrd="1" destOrd="0" presId="urn:microsoft.com/office/officeart/2005/8/layout/hierarchy4"/>
    <dgm:cxn modelId="{C14B7C89-376C-48D0-ACDF-4DA2FAD2C3EF}" type="presParOf" srcId="{1E1E7864-F41C-4C7A-BC1F-C54D1FE8384F}" destId="{C97E9E73-5E26-47A8-89CB-F33E04CF8590}" srcOrd="3" destOrd="0" presId="urn:microsoft.com/office/officeart/2005/8/layout/hierarchy4"/>
    <dgm:cxn modelId="{F528C352-B6C8-433A-935C-6C50381DB307}" type="presParOf" srcId="{1E1E7864-F41C-4C7A-BC1F-C54D1FE8384F}" destId="{527600CD-2820-4EB1-B4EC-7519823114C9}" srcOrd="4" destOrd="0" presId="urn:microsoft.com/office/officeart/2005/8/layout/hierarchy4"/>
    <dgm:cxn modelId="{7C58DD4F-F81D-4BBB-8CC1-E44CD4BF14EB}" type="presParOf" srcId="{527600CD-2820-4EB1-B4EC-7519823114C9}" destId="{570A8300-188D-4B2D-908C-4738F562EF3D}" srcOrd="0" destOrd="0" presId="urn:microsoft.com/office/officeart/2005/8/layout/hierarchy4"/>
    <dgm:cxn modelId="{E7026151-6030-4137-BCD6-268B295CF093}" type="presParOf" srcId="{527600CD-2820-4EB1-B4EC-7519823114C9}" destId="{3488AC0A-6D6F-4F8C-8340-0C18A247C360}" srcOrd="1" destOrd="0" presId="urn:microsoft.com/office/officeart/2005/8/layout/hierarchy4"/>
    <dgm:cxn modelId="{BB097B50-396A-44A4-A098-0FD6B2F9723B}" type="presParOf" srcId="{1E1E7864-F41C-4C7A-BC1F-C54D1FE8384F}" destId="{E282AFF3-FABC-41F3-9727-378901D6FCDB}" srcOrd="5" destOrd="0" presId="urn:microsoft.com/office/officeart/2005/8/layout/hierarchy4"/>
    <dgm:cxn modelId="{213B404C-4D38-45F4-9903-9D66F171CC48}" type="presParOf" srcId="{1E1E7864-F41C-4C7A-BC1F-C54D1FE8384F}" destId="{FAA7C347-2506-446C-B8D4-535B474519C7}" srcOrd="6" destOrd="0" presId="urn:microsoft.com/office/officeart/2005/8/layout/hierarchy4"/>
    <dgm:cxn modelId="{8DDEDFC9-40F0-4D62-A9A6-5732783CEE45}" type="presParOf" srcId="{FAA7C347-2506-446C-B8D4-535B474519C7}" destId="{1D92B0BB-6D38-4310-A4D5-AD2A9527FB69}" srcOrd="0" destOrd="0" presId="urn:microsoft.com/office/officeart/2005/8/layout/hierarchy4"/>
    <dgm:cxn modelId="{9879D21F-3F8F-44F4-A65F-CD122995F4E9}" type="presParOf" srcId="{FAA7C347-2506-446C-B8D4-535B474519C7}" destId="{94C431AB-0322-4411-82B2-205F8876A419}" srcOrd="1" destOrd="0" presId="urn:microsoft.com/office/officeart/2005/8/layout/hierarchy4"/>
    <dgm:cxn modelId="{791CD5A9-6C20-4264-8661-0FD65AB9B084}" type="presParOf" srcId="{1E1E7864-F41C-4C7A-BC1F-C54D1FE8384F}" destId="{A6F28580-C394-4564-A4F3-DDEA357F65D5}" srcOrd="7" destOrd="0" presId="urn:microsoft.com/office/officeart/2005/8/layout/hierarchy4"/>
    <dgm:cxn modelId="{A6D57019-2FA0-48FF-ABC1-6E9F7ECF3249}" type="presParOf" srcId="{1E1E7864-F41C-4C7A-BC1F-C54D1FE8384F}" destId="{F0BA4B47-D640-414F-A2E5-B6D46E65836B}" srcOrd="8" destOrd="0" presId="urn:microsoft.com/office/officeart/2005/8/layout/hierarchy4"/>
    <dgm:cxn modelId="{4EEEB85A-B2D9-4BAB-9FAA-3BEDB0E12B59}" type="presParOf" srcId="{F0BA4B47-D640-414F-A2E5-B6D46E65836B}" destId="{06C4BEBF-8510-46F0-B64B-CACCF083BBC9}" srcOrd="0" destOrd="0" presId="urn:microsoft.com/office/officeart/2005/8/layout/hierarchy4"/>
    <dgm:cxn modelId="{141E3A34-C6FD-4098-B833-875F4971BB98}" type="presParOf" srcId="{F0BA4B47-D640-414F-A2E5-B6D46E65836B}" destId="{CB97E7E8-B661-4C92-BCB2-1B9412D12457}" srcOrd="1" destOrd="0" presId="urn:microsoft.com/office/officeart/2005/8/layout/hierarchy4"/>
    <dgm:cxn modelId="{F5303EB3-BEB7-4ED6-92BA-C6E150913B68}" type="presParOf" srcId="{1E1E7864-F41C-4C7A-BC1F-C54D1FE8384F}" destId="{FB1D900F-771C-4A6C-92AE-447E582AC74E}" srcOrd="9" destOrd="0" presId="urn:microsoft.com/office/officeart/2005/8/layout/hierarchy4"/>
    <dgm:cxn modelId="{BD5211B6-1F0B-497B-BFB6-1DABC97B92B9}" type="presParOf" srcId="{1E1E7864-F41C-4C7A-BC1F-C54D1FE8384F}" destId="{EFA93C11-1414-4681-83C6-7B4FBFB81E31}" srcOrd="10" destOrd="0" presId="urn:microsoft.com/office/officeart/2005/8/layout/hierarchy4"/>
    <dgm:cxn modelId="{137B0B80-3410-4D6A-A8FD-62DB42C831E8}" type="presParOf" srcId="{EFA93C11-1414-4681-83C6-7B4FBFB81E31}" destId="{B5AFEF5B-025C-450A-AAD2-285751FCB661}" srcOrd="0" destOrd="0" presId="urn:microsoft.com/office/officeart/2005/8/layout/hierarchy4"/>
    <dgm:cxn modelId="{35911FA1-E8BE-41E5-B907-62DADBD76F05}" type="presParOf" srcId="{EFA93C11-1414-4681-83C6-7B4FBFB81E31}" destId="{14049601-4AA7-4B31-81FF-781A26531D7C}" srcOrd="1" destOrd="0" presId="urn:microsoft.com/office/officeart/2005/8/layout/hierarchy4"/>
    <dgm:cxn modelId="{DA035EC1-E23D-4A47-B9D4-57A7F873FFF4}" type="presParOf" srcId="{FA30AE1A-EF06-4989-82DD-4D59A6F482B8}" destId="{AC3834F0-D206-4D20-A84C-08204A326F62}" srcOrd="1" destOrd="0" presId="urn:microsoft.com/office/officeart/2005/8/layout/hierarchy4"/>
    <dgm:cxn modelId="{9A1CD8BC-CF0D-4E82-9CB2-F6BEB2F0B08D}" type="presParOf" srcId="{FA30AE1A-EF06-4989-82DD-4D59A6F482B8}" destId="{CC6AF9B3-573C-47EB-B428-CBFA09951D14}" srcOrd="2" destOrd="0" presId="urn:microsoft.com/office/officeart/2005/8/layout/hierarchy4"/>
    <dgm:cxn modelId="{16DC2115-7267-4D47-997A-133F4BEDC168}" type="presParOf" srcId="{CC6AF9B3-573C-47EB-B428-CBFA09951D14}" destId="{81AD0A32-088A-4BF9-AB7A-D772D4C97D09}" srcOrd="0" destOrd="0" presId="urn:microsoft.com/office/officeart/2005/8/layout/hierarchy4"/>
    <dgm:cxn modelId="{4A4CFA7E-C8A2-4D78-95AD-0C049FF9225D}" type="presParOf" srcId="{CC6AF9B3-573C-47EB-B428-CBFA09951D14}" destId="{517DE999-2781-44E7-86C5-57D10A070EBB}" srcOrd="1" destOrd="0" presId="urn:microsoft.com/office/officeart/2005/8/layout/hierarchy4"/>
    <dgm:cxn modelId="{0F1454C7-D16A-4AC0-AB0F-29E17465426F}" type="presParOf" srcId="{5C1740EC-7CFD-45A8-A0E6-57C85C46700A}" destId="{8A2C6EF3-57D6-414C-9272-6639A8E5CC46}" srcOrd="1" destOrd="0" presId="urn:microsoft.com/office/officeart/2005/8/layout/hierarchy4"/>
    <dgm:cxn modelId="{A2B55997-0DE6-44BF-A376-BFFFFBC3F5EA}" type="presParOf" srcId="{5C1740EC-7CFD-45A8-A0E6-57C85C46700A}" destId="{2E79BC1D-43CB-4BEB-8A4D-6D4E6D34DBE5}" srcOrd="2" destOrd="0" presId="urn:microsoft.com/office/officeart/2005/8/layout/hierarchy4"/>
    <dgm:cxn modelId="{9CCCA481-062F-4A93-BE41-E1005F151A1D}" type="presParOf" srcId="{2E79BC1D-43CB-4BEB-8A4D-6D4E6D34DBE5}" destId="{414F45C3-089B-490E-A2E9-975BCC867A97}" srcOrd="0" destOrd="0" presId="urn:microsoft.com/office/officeart/2005/8/layout/hierarchy4"/>
    <dgm:cxn modelId="{773787B4-A535-4915-B0F5-264F66BE9DA9}" type="presParOf" srcId="{2E79BC1D-43CB-4BEB-8A4D-6D4E6D34DBE5}" destId="{725EE144-3D76-48BC-BB0A-51DC3CBB0F6E}"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A0727-9023-487C-B34E-2D676CE1E182}">
      <dsp:nvSpPr>
        <dsp:cNvPr id="0" name=""/>
        <dsp:cNvSpPr/>
      </dsp:nvSpPr>
      <dsp:spPr>
        <a:xfrm>
          <a:off x="3024" y="373"/>
          <a:ext cx="6658300" cy="89831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tx1"/>
              </a:solidFill>
            </a:rPr>
            <a:t>Minister</a:t>
          </a:r>
        </a:p>
      </dsp:txBody>
      <dsp:txXfrm>
        <a:off x="29335" y="26684"/>
        <a:ext cx="6605678" cy="845688"/>
      </dsp:txXfrm>
    </dsp:sp>
    <dsp:sp modelId="{543D0151-575E-4AFC-8B20-580DD521546A}">
      <dsp:nvSpPr>
        <dsp:cNvPr id="0" name=""/>
        <dsp:cNvSpPr/>
      </dsp:nvSpPr>
      <dsp:spPr>
        <a:xfrm>
          <a:off x="9524" y="1098601"/>
          <a:ext cx="5540387" cy="103105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tx1"/>
              </a:solidFill>
            </a:rPr>
            <a:t>Director General</a:t>
          </a:r>
        </a:p>
      </dsp:txBody>
      <dsp:txXfrm>
        <a:off x="39723" y="1128800"/>
        <a:ext cx="5479989" cy="970657"/>
      </dsp:txXfrm>
    </dsp:sp>
    <dsp:sp modelId="{45E2E9DE-4892-46BE-9595-45F3E16BB484}">
      <dsp:nvSpPr>
        <dsp:cNvPr id="0" name=""/>
        <dsp:cNvSpPr/>
      </dsp:nvSpPr>
      <dsp:spPr>
        <a:xfrm>
          <a:off x="9524" y="2329574"/>
          <a:ext cx="874826" cy="201985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tx1"/>
              </a:solidFill>
            </a:rPr>
            <a:t>DDG: Mining, Minerals &amp; Energy Policy</a:t>
          </a:r>
        </a:p>
      </dsp:txBody>
      <dsp:txXfrm>
        <a:off x="35147" y="2355197"/>
        <a:ext cx="823580" cy="1968608"/>
      </dsp:txXfrm>
    </dsp:sp>
    <dsp:sp modelId="{20A5481A-2CC5-4E42-A5EB-5CD45AD3AEB5}">
      <dsp:nvSpPr>
        <dsp:cNvPr id="0" name=""/>
        <dsp:cNvSpPr/>
      </dsp:nvSpPr>
      <dsp:spPr>
        <a:xfrm>
          <a:off x="921092" y="2329574"/>
          <a:ext cx="982543" cy="201985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tx1"/>
              </a:solidFill>
            </a:rPr>
            <a:t>DDG: Mineral &amp; Petroleum Regulation</a:t>
          </a:r>
        </a:p>
      </dsp:txBody>
      <dsp:txXfrm>
        <a:off x="949870" y="2358352"/>
        <a:ext cx="924987" cy="1962298"/>
      </dsp:txXfrm>
    </dsp:sp>
    <dsp:sp modelId="{570A8300-188D-4B2D-908C-4738F562EF3D}">
      <dsp:nvSpPr>
        <dsp:cNvPr id="0" name=""/>
        <dsp:cNvSpPr/>
      </dsp:nvSpPr>
      <dsp:spPr>
        <a:xfrm>
          <a:off x="1940379" y="2329574"/>
          <a:ext cx="874826" cy="201985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tx1"/>
              </a:solidFill>
            </a:rPr>
            <a:t>DDG: Compliance</a:t>
          </a:r>
        </a:p>
      </dsp:txBody>
      <dsp:txXfrm>
        <a:off x="1966002" y="2355197"/>
        <a:ext cx="823580" cy="1968608"/>
      </dsp:txXfrm>
    </dsp:sp>
    <dsp:sp modelId="{1D92B0BB-6D38-4310-A4D5-AD2A9527FB69}">
      <dsp:nvSpPr>
        <dsp:cNvPr id="0" name=""/>
        <dsp:cNvSpPr/>
      </dsp:nvSpPr>
      <dsp:spPr>
        <a:xfrm>
          <a:off x="2851948" y="2329574"/>
          <a:ext cx="874826" cy="201985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tx1"/>
              </a:solidFill>
            </a:rPr>
            <a:t>DDG: Mine Health &amp; Safety</a:t>
          </a:r>
        </a:p>
      </dsp:txBody>
      <dsp:txXfrm>
        <a:off x="2877571" y="2355197"/>
        <a:ext cx="823580" cy="1968608"/>
      </dsp:txXfrm>
    </dsp:sp>
    <dsp:sp modelId="{06C4BEBF-8510-46F0-B64B-CACCF083BBC9}">
      <dsp:nvSpPr>
        <dsp:cNvPr id="0" name=""/>
        <dsp:cNvSpPr/>
      </dsp:nvSpPr>
      <dsp:spPr>
        <a:xfrm>
          <a:off x="3763516" y="2329574"/>
          <a:ext cx="874826" cy="201985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tx1"/>
              </a:solidFill>
            </a:rPr>
            <a:t>DDG: Chief Financial Office</a:t>
          </a:r>
        </a:p>
      </dsp:txBody>
      <dsp:txXfrm>
        <a:off x="3789139" y="2355197"/>
        <a:ext cx="823580" cy="1968608"/>
      </dsp:txXfrm>
    </dsp:sp>
    <dsp:sp modelId="{B5AFEF5B-025C-450A-AAD2-285751FCB661}">
      <dsp:nvSpPr>
        <dsp:cNvPr id="0" name=""/>
        <dsp:cNvSpPr/>
      </dsp:nvSpPr>
      <dsp:spPr>
        <a:xfrm>
          <a:off x="4675085" y="2329574"/>
          <a:ext cx="874826" cy="189050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tx1"/>
              </a:solidFill>
            </a:rPr>
            <a:t>DDG: Corporate Services</a:t>
          </a:r>
        </a:p>
      </dsp:txBody>
      <dsp:txXfrm>
        <a:off x="4700708" y="2355197"/>
        <a:ext cx="823580" cy="1839257"/>
      </dsp:txXfrm>
    </dsp:sp>
    <dsp:sp modelId="{81AD0A32-088A-4BF9-AB7A-D772D4C97D09}">
      <dsp:nvSpPr>
        <dsp:cNvPr id="0" name=""/>
        <dsp:cNvSpPr/>
      </dsp:nvSpPr>
      <dsp:spPr>
        <a:xfrm>
          <a:off x="5623397" y="1098601"/>
          <a:ext cx="1031428" cy="2092185"/>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tx1"/>
              </a:solidFill>
            </a:rPr>
            <a:t>Entities Reporting to Minister</a:t>
          </a:r>
        </a:p>
      </dsp:txBody>
      <dsp:txXfrm>
        <a:off x="5653606" y="1128810"/>
        <a:ext cx="971010" cy="2031767"/>
      </dsp:txXfrm>
    </dsp:sp>
    <dsp:sp modelId="{414F45C3-089B-490E-A2E9-975BCC867A97}">
      <dsp:nvSpPr>
        <dsp:cNvPr id="0" name=""/>
        <dsp:cNvSpPr/>
      </dsp:nvSpPr>
      <dsp:spPr>
        <a:xfrm>
          <a:off x="6808439" y="373"/>
          <a:ext cx="876537" cy="201985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tx1"/>
              </a:solidFill>
            </a:rPr>
            <a:t>Deputy Minister</a:t>
          </a:r>
        </a:p>
      </dsp:txBody>
      <dsp:txXfrm>
        <a:off x="6834112" y="26046"/>
        <a:ext cx="825191" cy="19685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9E77DB-B983-4F40-A337-2AE35964658E}" type="datetimeFigureOut">
              <a:rPr lang="en-ZA" smtClean="0"/>
              <a:t>2025/08/28</a:t>
            </a:fld>
            <a:endParaRPr lang="en-Z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Z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00D5B2-619D-4E3D-821E-D2034B2782D7}" type="slidenum">
              <a:rPr lang="en-ZA" smtClean="0"/>
              <a:t>‹#›</a:t>
            </a:fld>
            <a:endParaRPr lang="en-ZA"/>
          </a:p>
        </p:txBody>
      </p:sp>
    </p:spTree>
    <p:extLst>
      <p:ext uri="{BB962C8B-B14F-4D97-AF65-F5344CB8AC3E}">
        <p14:creationId xmlns:p14="http://schemas.microsoft.com/office/powerpoint/2010/main" val="180033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0.png"/><Relationship Id="rId5" Type="http://schemas.openxmlformats.org/officeDocument/2006/relationships/image" Target="../media/image13.svg"/><Relationship Id="rId10" Type="http://schemas.openxmlformats.org/officeDocument/2006/relationships/image" Target="../media/image2.svg"/><Relationship Id="rId4" Type="http://schemas.openxmlformats.org/officeDocument/2006/relationships/image" Target="../media/image12.pn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0.png"/><Relationship Id="rId5" Type="http://schemas.openxmlformats.org/officeDocument/2006/relationships/image" Target="../media/image13.svg"/><Relationship Id="rId10" Type="http://schemas.openxmlformats.org/officeDocument/2006/relationships/image" Target="../media/image2.svg"/><Relationship Id="rId4" Type="http://schemas.openxmlformats.org/officeDocument/2006/relationships/image" Target="../media/image12.pn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0.png"/><Relationship Id="rId5" Type="http://schemas.openxmlformats.org/officeDocument/2006/relationships/image" Target="../media/image13.svg"/><Relationship Id="rId10" Type="http://schemas.openxmlformats.org/officeDocument/2006/relationships/image" Target="../media/image2.svg"/><Relationship Id="rId4" Type="http://schemas.openxmlformats.org/officeDocument/2006/relationships/image" Target="../media/image12.png"/><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0.png"/><Relationship Id="rId5" Type="http://schemas.openxmlformats.org/officeDocument/2006/relationships/image" Target="../media/image13.svg"/><Relationship Id="rId10" Type="http://schemas.openxmlformats.org/officeDocument/2006/relationships/image" Target="../media/image2.svg"/><Relationship Id="rId4" Type="http://schemas.openxmlformats.org/officeDocument/2006/relationships/image" Target="../media/image12.pn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0.png"/><Relationship Id="rId5" Type="http://schemas.openxmlformats.org/officeDocument/2006/relationships/image" Target="../media/image13.svg"/><Relationship Id="rId10" Type="http://schemas.openxmlformats.org/officeDocument/2006/relationships/image" Target="../media/image2.svg"/><Relationship Id="rId4" Type="http://schemas.openxmlformats.org/officeDocument/2006/relationships/image" Target="../media/image12.png"/><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0.png"/><Relationship Id="rId5" Type="http://schemas.openxmlformats.org/officeDocument/2006/relationships/image" Target="../media/image13.svg"/><Relationship Id="rId10" Type="http://schemas.openxmlformats.org/officeDocument/2006/relationships/image" Target="../media/image2.svg"/><Relationship Id="rId4" Type="http://schemas.openxmlformats.org/officeDocument/2006/relationships/image" Target="../media/image12.png"/><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0.png"/><Relationship Id="rId5" Type="http://schemas.openxmlformats.org/officeDocument/2006/relationships/image" Target="../media/image13.svg"/><Relationship Id="rId10" Type="http://schemas.openxmlformats.org/officeDocument/2006/relationships/image" Target="../media/image2.svg"/><Relationship Id="rId4" Type="http://schemas.openxmlformats.org/officeDocument/2006/relationships/image" Target="../media/image12.png"/><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0.png"/><Relationship Id="rId5" Type="http://schemas.openxmlformats.org/officeDocument/2006/relationships/image" Target="../media/image13.svg"/><Relationship Id="rId10" Type="http://schemas.openxmlformats.org/officeDocument/2006/relationships/image" Target="../media/image2.svg"/><Relationship Id="rId4" Type="http://schemas.openxmlformats.org/officeDocument/2006/relationships/image" Target="../media/image12.pn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diagramData" Target="../diagrams/data1.xml"/><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17" Type="http://schemas.microsoft.com/office/2007/relationships/diagramDrawing" Target="../diagrams/drawing1.xml"/><Relationship Id="rId2" Type="http://schemas.openxmlformats.org/officeDocument/2006/relationships/image" Target="../media/image1.png"/><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0.png"/><Relationship Id="rId5" Type="http://schemas.openxmlformats.org/officeDocument/2006/relationships/image" Target="../media/image13.svg"/><Relationship Id="rId10" Type="http://schemas.openxmlformats.org/officeDocument/2006/relationships/image" Target="../media/image2.svg"/><Relationship Id="rId4" Type="http://schemas.openxmlformats.org/officeDocument/2006/relationships/image" Target="../media/image12.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0.png"/><Relationship Id="rId5" Type="http://schemas.openxmlformats.org/officeDocument/2006/relationships/image" Target="../media/image13.svg"/><Relationship Id="rId10" Type="http://schemas.openxmlformats.org/officeDocument/2006/relationships/image" Target="../media/image2.svg"/><Relationship Id="rId4" Type="http://schemas.openxmlformats.org/officeDocument/2006/relationships/image" Target="../media/image12.pn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7.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8380350" y="5672979"/>
            <a:ext cx="253608" cy="322880"/>
          </a:xfrm>
          <a:custGeom>
            <a:avLst/>
            <a:gdLst/>
            <a:ahLst/>
            <a:cxnLst/>
            <a:rect l="l" t="t" r="r" b="b"/>
            <a:pathLst>
              <a:path w="253608" h="322880">
                <a:moveTo>
                  <a:pt x="0" y="0"/>
                </a:moveTo>
                <a:lnTo>
                  <a:pt x="253608" y="0"/>
                </a:lnTo>
                <a:lnTo>
                  <a:pt x="253608" y="322881"/>
                </a:lnTo>
                <a:lnTo>
                  <a:pt x="0" y="322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0" y="6229844"/>
            <a:ext cx="2540060" cy="1313956"/>
          </a:xfrm>
          <a:custGeom>
            <a:avLst/>
            <a:gdLst/>
            <a:ahLst/>
            <a:cxnLst/>
            <a:rect l="l" t="t" r="r" b="b"/>
            <a:pathLst>
              <a:path w="2540060" h="1266855">
                <a:moveTo>
                  <a:pt x="0" y="0"/>
                </a:moveTo>
                <a:lnTo>
                  <a:pt x="2540060" y="0"/>
                </a:lnTo>
                <a:lnTo>
                  <a:pt x="2540060" y="1266854"/>
                </a:lnTo>
                <a:lnTo>
                  <a:pt x="0" y="1266854"/>
                </a:lnTo>
                <a:lnTo>
                  <a:pt x="0" y="0"/>
                </a:lnTo>
                <a:close/>
              </a:path>
            </a:pathLst>
          </a:custGeom>
          <a:blipFill>
            <a:blip r:embed="rId4"/>
            <a:stretch>
              <a:fillRect/>
            </a:stretch>
          </a:blipFill>
        </p:spPr>
        <p:txBody>
          <a:bodyPr/>
          <a:lstStyle/>
          <a:p>
            <a:endParaRPr lang="en-US" dirty="0"/>
          </a:p>
        </p:txBody>
      </p:sp>
      <p:grpSp>
        <p:nvGrpSpPr>
          <p:cNvPr id="7" name="Group 7"/>
          <p:cNvGrpSpPr/>
          <p:nvPr/>
        </p:nvGrpSpPr>
        <p:grpSpPr>
          <a:xfrm>
            <a:off x="0" y="6325111"/>
            <a:ext cx="9753600" cy="75689"/>
            <a:chOff x="0" y="0"/>
            <a:chExt cx="4323108" cy="33548"/>
          </a:xfrm>
        </p:grpSpPr>
        <p:sp>
          <p:nvSpPr>
            <p:cNvPr id="8" name="Freeform 8"/>
            <p:cNvSpPr/>
            <p:nvPr/>
          </p:nvSpPr>
          <p:spPr>
            <a:xfrm>
              <a:off x="0" y="0"/>
              <a:ext cx="4323109" cy="33548"/>
            </a:xfrm>
            <a:custGeom>
              <a:avLst/>
              <a:gdLst/>
              <a:ahLst/>
              <a:cxnLst/>
              <a:rect l="l" t="t" r="r" b="b"/>
              <a:pathLst>
                <a:path w="4323109" h="33548">
                  <a:moveTo>
                    <a:pt x="0" y="0"/>
                  </a:moveTo>
                  <a:lnTo>
                    <a:pt x="4323109" y="0"/>
                  </a:lnTo>
                  <a:lnTo>
                    <a:pt x="4323109" y="33548"/>
                  </a:lnTo>
                  <a:lnTo>
                    <a:pt x="0" y="33548"/>
                  </a:lnTo>
                  <a:close/>
                </a:path>
              </a:pathLst>
            </a:custGeom>
            <a:solidFill>
              <a:srgbClr val="146839"/>
            </a:solidFill>
          </p:spPr>
          <p:txBody>
            <a:bodyPr/>
            <a:lstStyle/>
            <a:p>
              <a:endParaRPr lang="en-US"/>
            </a:p>
          </p:txBody>
        </p:sp>
        <p:sp>
          <p:nvSpPr>
            <p:cNvPr id="9" name="TextBox 9"/>
            <p:cNvSpPr txBox="1"/>
            <p:nvPr/>
          </p:nvSpPr>
          <p:spPr>
            <a:xfrm>
              <a:off x="0" y="-38100"/>
              <a:ext cx="4323108" cy="71648"/>
            </a:xfrm>
            <a:prstGeom prst="rect">
              <a:avLst/>
            </a:prstGeom>
          </p:spPr>
          <p:txBody>
            <a:bodyPr lIns="27093" tIns="27093" rIns="27093" bIns="27093" rtlCol="0" anchor="ctr"/>
            <a:lstStyle/>
            <a:p>
              <a:pPr algn="ctr">
                <a:lnSpc>
                  <a:spcPts val="1418"/>
                </a:lnSpc>
              </a:pPr>
              <a:endParaRPr/>
            </a:p>
          </p:txBody>
        </p:sp>
      </p:grpSp>
      <p:grpSp>
        <p:nvGrpSpPr>
          <p:cNvPr id="10" name="Group 10"/>
          <p:cNvGrpSpPr>
            <a:grpSpLocks noChangeAspect="1"/>
          </p:cNvGrpSpPr>
          <p:nvPr/>
        </p:nvGrpSpPr>
        <p:grpSpPr>
          <a:xfrm>
            <a:off x="6987721" y="704"/>
            <a:ext cx="2765879" cy="4647952"/>
            <a:chOff x="0" y="0"/>
            <a:chExt cx="3687839" cy="6197270"/>
          </a:xfrm>
        </p:grpSpPr>
        <p:sp>
          <p:nvSpPr>
            <p:cNvPr id="11" name="Freeform 11"/>
            <p:cNvSpPr/>
            <p:nvPr/>
          </p:nvSpPr>
          <p:spPr>
            <a:xfrm>
              <a:off x="10160" y="0"/>
              <a:ext cx="3677666" cy="5941823"/>
            </a:xfrm>
            <a:custGeom>
              <a:avLst/>
              <a:gdLst/>
              <a:ahLst/>
              <a:cxnLst/>
              <a:rect l="l" t="t" r="r" b="b"/>
              <a:pathLst>
                <a:path w="3677666" h="5941823">
                  <a:moveTo>
                    <a:pt x="0" y="0"/>
                  </a:moveTo>
                  <a:cubicBezTo>
                    <a:pt x="826389" y="462915"/>
                    <a:pt x="1321435" y="1350645"/>
                    <a:pt x="1304798" y="2244217"/>
                  </a:cubicBezTo>
                  <a:cubicBezTo>
                    <a:pt x="1301242" y="2433066"/>
                    <a:pt x="1311275" y="2617851"/>
                    <a:pt x="1334770" y="2798191"/>
                  </a:cubicBezTo>
                  <a:cubicBezTo>
                    <a:pt x="1340866" y="2844546"/>
                    <a:pt x="1347597" y="2890647"/>
                    <a:pt x="1355471" y="2936367"/>
                  </a:cubicBezTo>
                  <a:cubicBezTo>
                    <a:pt x="1502918" y="3811016"/>
                    <a:pt x="1964309" y="4581271"/>
                    <a:pt x="2673223" y="5222367"/>
                  </a:cubicBezTo>
                  <a:cubicBezTo>
                    <a:pt x="2826385" y="5360924"/>
                    <a:pt x="2989580" y="5494782"/>
                    <a:pt x="3162046" y="5618988"/>
                  </a:cubicBezTo>
                  <a:lnTo>
                    <a:pt x="3162173" y="5619116"/>
                  </a:lnTo>
                  <a:cubicBezTo>
                    <a:pt x="3198368" y="5645278"/>
                    <a:pt x="3235071" y="5670931"/>
                    <a:pt x="3272282" y="5696078"/>
                  </a:cubicBezTo>
                  <a:cubicBezTo>
                    <a:pt x="3402711" y="5784597"/>
                    <a:pt x="3537966" y="5867274"/>
                    <a:pt x="3677666" y="5941823"/>
                  </a:cubicBezTo>
                  <a:lnTo>
                    <a:pt x="3677666" y="0"/>
                  </a:lnTo>
                  <a:close/>
                </a:path>
              </a:pathLst>
            </a:custGeom>
            <a:solidFill>
              <a:srgbClr val="146839"/>
            </a:solidFill>
          </p:spPr>
          <p:txBody>
            <a:bodyPr/>
            <a:lstStyle/>
            <a:p>
              <a:endParaRPr lang="en-US"/>
            </a:p>
          </p:txBody>
        </p:sp>
      </p:grpSp>
      <p:grpSp>
        <p:nvGrpSpPr>
          <p:cNvPr id="12" name="Group 12"/>
          <p:cNvGrpSpPr>
            <a:grpSpLocks noChangeAspect="1"/>
          </p:cNvGrpSpPr>
          <p:nvPr/>
        </p:nvGrpSpPr>
        <p:grpSpPr>
          <a:xfrm>
            <a:off x="7239571" y="15515"/>
            <a:ext cx="2514028" cy="4024808"/>
            <a:chOff x="0" y="0"/>
            <a:chExt cx="3352038" cy="5366410"/>
          </a:xfrm>
        </p:grpSpPr>
        <p:sp>
          <p:nvSpPr>
            <p:cNvPr id="13" name="Freeform 13"/>
            <p:cNvSpPr/>
            <p:nvPr/>
          </p:nvSpPr>
          <p:spPr>
            <a:xfrm>
              <a:off x="0" y="0"/>
              <a:ext cx="3352038" cy="5366385"/>
            </a:xfrm>
            <a:custGeom>
              <a:avLst/>
              <a:gdLst/>
              <a:ahLst/>
              <a:cxnLst/>
              <a:rect l="l" t="t" r="r" b="b"/>
              <a:pathLst>
                <a:path w="3352038" h="5366385">
                  <a:moveTo>
                    <a:pt x="0" y="0"/>
                  </a:moveTo>
                  <a:cubicBezTo>
                    <a:pt x="691642" y="455422"/>
                    <a:pt x="1125347" y="1220597"/>
                    <a:pt x="1158748" y="2011680"/>
                  </a:cubicBezTo>
                  <a:cubicBezTo>
                    <a:pt x="1166749" y="2200402"/>
                    <a:pt x="1188085" y="2384425"/>
                    <a:pt x="1222502" y="2563368"/>
                  </a:cubicBezTo>
                  <a:cubicBezTo>
                    <a:pt x="1231265" y="2609342"/>
                    <a:pt x="1241044" y="2654935"/>
                    <a:pt x="1251458" y="2700147"/>
                  </a:cubicBezTo>
                  <a:cubicBezTo>
                    <a:pt x="1451864" y="3565779"/>
                    <a:pt x="1959229" y="4310507"/>
                    <a:pt x="2705989" y="4913503"/>
                  </a:cubicBezTo>
                  <a:cubicBezTo>
                    <a:pt x="2785745" y="4978019"/>
                    <a:pt x="2867914" y="5041011"/>
                    <a:pt x="2952496" y="5102479"/>
                  </a:cubicBezTo>
                  <a:cubicBezTo>
                    <a:pt x="2994787" y="5133086"/>
                    <a:pt x="3037713" y="5163439"/>
                    <a:pt x="3081020" y="5193030"/>
                  </a:cubicBezTo>
                  <a:cubicBezTo>
                    <a:pt x="3126105" y="5223891"/>
                    <a:pt x="3171952" y="5254244"/>
                    <a:pt x="3218307" y="5283835"/>
                  </a:cubicBezTo>
                  <a:cubicBezTo>
                    <a:pt x="3262376" y="5312029"/>
                    <a:pt x="3306953" y="5339588"/>
                    <a:pt x="3352038" y="5366385"/>
                  </a:cubicBezTo>
                  <a:lnTo>
                    <a:pt x="3352038" y="0"/>
                  </a:lnTo>
                  <a:close/>
                </a:path>
              </a:pathLst>
            </a:custGeom>
            <a:blipFill>
              <a:blip r:embed="rId5"/>
              <a:stretch>
                <a:fillRect l="-2273" t="-6769" r="-19838" b="-7644"/>
              </a:stretch>
            </a:blipFill>
          </p:spPr>
          <p:txBody>
            <a:bodyPr/>
            <a:lstStyle/>
            <a:p>
              <a:endParaRPr lang="en-US"/>
            </a:p>
          </p:txBody>
        </p:sp>
      </p:grpSp>
      <p:sp>
        <p:nvSpPr>
          <p:cNvPr id="14" name="Freeform 14"/>
          <p:cNvSpPr/>
          <p:nvPr/>
        </p:nvSpPr>
        <p:spPr>
          <a:xfrm>
            <a:off x="7968329" y="1239449"/>
            <a:ext cx="1487024" cy="1487043"/>
          </a:xfrm>
          <a:custGeom>
            <a:avLst/>
            <a:gdLst/>
            <a:ahLst/>
            <a:cxnLst/>
            <a:rect l="l" t="t" r="r" b="b"/>
            <a:pathLst>
              <a:path w="1487024" h="1487043">
                <a:moveTo>
                  <a:pt x="0" y="0"/>
                </a:moveTo>
                <a:lnTo>
                  <a:pt x="1487024" y="0"/>
                </a:lnTo>
                <a:lnTo>
                  <a:pt x="1487024" y="1487043"/>
                </a:lnTo>
                <a:lnTo>
                  <a:pt x="0" y="14870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7968329" y="2823104"/>
            <a:ext cx="1487024" cy="1487033"/>
          </a:xfrm>
          <a:custGeom>
            <a:avLst/>
            <a:gdLst/>
            <a:ahLst/>
            <a:cxnLst/>
            <a:rect l="l" t="t" r="r" b="b"/>
            <a:pathLst>
              <a:path w="1487024" h="1487033">
                <a:moveTo>
                  <a:pt x="0" y="0"/>
                </a:moveTo>
                <a:lnTo>
                  <a:pt x="1487024" y="0"/>
                </a:lnTo>
                <a:lnTo>
                  <a:pt x="1487024" y="1487034"/>
                </a:lnTo>
                <a:lnTo>
                  <a:pt x="0" y="1487034"/>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6" name="Group 16"/>
          <p:cNvGrpSpPr>
            <a:grpSpLocks noChangeAspect="1"/>
          </p:cNvGrpSpPr>
          <p:nvPr/>
        </p:nvGrpSpPr>
        <p:grpSpPr>
          <a:xfrm>
            <a:off x="8015183" y="1296875"/>
            <a:ext cx="1372181" cy="1372191"/>
            <a:chOff x="0" y="0"/>
            <a:chExt cx="1829575" cy="1829587"/>
          </a:xfrm>
        </p:grpSpPr>
        <p:sp>
          <p:nvSpPr>
            <p:cNvPr id="17" name="Freeform 17"/>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9"/>
              <a:stretch>
                <a:fillRect l="-25136" r="-25136"/>
              </a:stretch>
            </a:blipFill>
          </p:spPr>
          <p:txBody>
            <a:bodyPr/>
            <a:lstStyle/>
            <a:p>
              <a:endParaRPr lang="en-US"/>
            </a:p>
          </p:txBody>
        </p:sp>
      </p:grpSp>
      <p:grpSp>
        <p:nvGrpSpPr>
          <p:cNvPr id="18" name="Group 18"/>
          <p:cNvGrpSpPr>
            <a:grpSpLocks noChangeAspect="1"/>
          </p:cNvGrpSpPr>
          <p:nvPr/>
        </p:nvGrpSpPr>
        <p:grpSpPr>
          <a:xfrm>
            <a:off x="8015183" y="2880530"/>
            <a:ext cx="1372181" cy="1372181"/>
            <a:chOff x="0" y="0"/>
            <a:chExt cx="1829575" cy="1829575"/>
          </a:xfrm>
        </p:grpSpPr>
        <p:sp>
          <p:nvSpPr>
            <p:cNvPr id="19" name="Freeform 19"/>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10"/>
              <a:stretch>
                <a:fillRect l="-25136" r="-25136"/>
              </a:stretch>
            </a:blipFill>
          </p:spPr>
          <p:txBody>
            <a:bodyPr/>
            <a:lstStyle/>
            <a:p>
              <a:endParaRPr lang="en-US"/>
            </a:p>
          </p:txBody>
        </p:sp>
      </p:grpSp>
      <p:sp>
        <p:nvSpPr>
          <p:cNvPr id="21" name="TextBox 21"/>
          <p:cNvSpPr txBox="1"/>
          <p:nvPr/>
        </p:nvSpPr>
        <p:spPr>
          <a:xfrm>
            <a:off x="7760677" y="5669002"/>
            <a:ext cx="1902329" cy="269048"/>
          </a:xfrm>
          <a:prstGeom prst="rect">
            <a:avLst/>
          </a:prstGeom>
        </p:spPr>
        <p:txBody>
          <a:bodyPr lIns="0" tIns="0" rIns="0" bIns="0" rtlCol="0" anchor="t">
            <a:spAutoFit/>
          </a:bodyPr>
          <a:lstStyle/>
          <a:p>
            <a:pPr algn="r">
              <a:lnSpc>
                <a:spcPts val="2240"/>
              </a:lnSpc>
            </a:pPr>
            <a:r>
              <a:rPr lang="en-US" sz="1600" dirty="0">
                <a:solidFill>
                  <a:srgbClr val="000000"/>
                </a:solidFill>
                <a:latin typeface="Poppins"/>
                <a:ea typeface="Poppins"/>
                <a:cs typeface="Poppins"/>
                <a:sym typeface="Poppins"/>
              </a:rPr>
              <a:t>Slide 1 | </a:t>
            </a:r>
          </a:p>
        </p:txBody>
      </p:sp>
      <p:grpSp>
        <p:nvGrpSpPr>
          <p:cNvPr id="26" name="Group 25">
            <a:extLst>
              <a:ext uri="{FF2B5EF4-FFF2-40B4-BE49-F238E27FC236}">
                <a16:creationId xmlns:a16="http://schemas.microsoft.com/office/drawing/2014/main" id="{090F08E0-7A3A-8B02-FBDE-509F669365D8}"/>
              </a:ext>
            </a:extLst>
          </p:cNvPr>
          <p:cNvGrpSpPr/>
          <p:nvPr/>
        </p:nvGrpSpPr>
        <p:grpSpPr>
          <a:xfrm>
            <a:off x="597344" y="4808534"/>
            <a:ext cx="1612456" cy="426568"/>
            <a:chOff x="449903" y="4808534"/>
            <a:chExt cx="1612456" cy="426568"/>
          </a:xfrm>
        </p:grpSpPr>
        <p:grpSp>
          <p:nvGrpSpPr>
            <p:cNvPr id="2" name="Group 2"/>
            <p:cNvGrpSpPr/>
            <p:nvPr/>
          </p:nvGrpSpPr>
          <p:grpSpPr>
            <a:xfrm>
              <a:off x="449903" y="4808534"/>
              <a:ext cx="1612456" cy="426568"/>
              <a:chOff x="0" y="0"/>
              <a:chExt cx="714692" cy="189069"/>
            </a:xfrm>
          </p:grpSpPr>
          <p:sp>
            <p:nvSpPr>
              <p:cNvPr id="3" name="Freeform 3"/>
              <p:cNvSpPr/>
              <p:nvPr/>
            </p:nvSpPr>
            <p:spPr>
              <a:xfrm>
                <a:off x="0" y="0"/>
                <a:ext cx="714692" cy="189069"/>
              </a:xfrm>
              <a:custGeom>
                <a:avLst/>
                <a:gdLst/>
                <a:ahLst/>
                <a:cxnLst/>
                <a:rect l="l" t="t" r="r" b="b"/>
                <a:pathLst>
                  <a:path w="714692" h="189069">
                    <a:moveTo>
                      <a:pt x="0" y="0"/>
                    </a:moveTo>
                    <a:lnTo>
                      <a:pt x="714692" y="0"/>
                    </a:lnTo>
                    <a:lnTo>
                      <a:pt x="714692" y="189069"/>
                    </a:lnTo>
                    <a:lnTo>
                      <a:pt x="0" y="189069"/>
                    </a:lnTo>
                    <a:close/>
                  </a:path>
                </a:pathLst>
              </a:custGeom>
              <a:solidFill>
                <a:srgbClr val="146839"/>
              </a:solidFill>
            </p:spPr>
            <p:txBody>
              <a:bodyPr/>
              <a:lstStyle/>
              <a:p>
                <a:endParaRPr lang="en-US"/>
              </a:p>
            </p:txBody>
          </p:sp>
          <p:sp>
            <p:nvSpPr>
              <p:cNvPr id="4" name="TextBox 4"/>
              <p:cNvSpPr txBox="1"/>
              <p:nvPr/>
            </p:nvSpPr>
            <p:spPr>
              <a:xfrm>
                <a:off x="0" y="-38100"/>
                <a:ext cx="714692" cy="227169"/>
              </a:xfrm>
              <a:prstGeom prst="rect">
                <a:avLst/>
              </a:prstGeom>
            </p:spPr>
            <p:txBody>
              <a:bodyPr lIns="27093" tIns="27093" rIns="27093" bIns="27093" rtlCol="0" anchor="ctr"/>
              <a:lstStyle/>
              <a:p>
                <a:pPr algn="ctr">
                  <a:lnSpc>
                    <a:spcPts val="1418"/>
                  </a:lnSpc>
                </a:pPr>
                <a:endParaRPr/>
              </a:p>
            </p:txBody>
          </p:sp>
        </p:grpSp>
        <p:sp>
          <p:nvSpPr>
            <p:cNvPr id="25" name="TextBox 25"/>
            <p:cNvSpPr txBox="1"/>
            <p:nvPr/>
          </p:nvSpPr>
          <p:spPr>
            <a:xfrm>
              <a:off x="714084" y="4917339"/>
              <a:ext cx="1084093" cy="189908"/>
            </a:xfrm>
            <a:prstGeom prst="rect">
              <a:avLst/>
            </a:prstGeom>
          </p:spPr>
          <p:txBody>
            <a:bodyPr lIns="0" tIns="0" rIns="0" bIns="0" rtlCol="0" anchor="t">
              <a:spAutoFit/>
            </a:bodyPr>
            <a:lstStyle/>
            <a:p>
              <a:pPr algn="ctr">
                <a:lnSpc>
                  <a:spcPts val="1607"/>
                </a:lnSpc>
              </a:pPr>
              <a:r>
                <a:rPr lang="en-US" sz="1148" b="1" dirty="0">
                  <a:solidFill>
                    <a:srgbClr val="FFFFFF"/>
                  </a:solidFill>
                  <a:latin typeface="Open Sans Bold"/>
                  <a:ea typeface="Open Sans Bold"/>
                  <a:cs typeface="Open Sans Bold"/>
                  <a:sym typeface="Open Sans Bold"/>
                </a:rPr>
                <a:t>PRESENTED BY</a:t>
              </a:r>
            </a:p>
          </p:txBody>
        </p:sp>
      </p:grpSp>
      <p:grpSp>
        <p:nvGrpSpPr>
          <p:cNvPr id="27" name="Group 26">
            <a:extLst>
              <a:ext uri="{FF2B5EF4-FFF2-40B4-BE49-F238E27FC236}">
                <a16:creationId xmlns:a16="http://schemas.microsoft.com/office/drawing/2014/main" id="{A35C1D0E-DCFA-E458-E5E5-6C55965C727D}"/>
              </a:ext>
            </a:extLst>
          </p:cNvPr>
          <p:cNvGrpSpPr/>
          <p:nvPr/>
        </p:nvGrpSpPr>
        <p:grpSpPr>
          <a:xfrm>
            <a:off x="457200" y="1409084"/>
            <a:ext cx="7310774" cy="3725696"/>
            <a:chOff x="457200" y="1409083"/>
            <a:chExt cx="7310774" cy="4886020"/>
          </a:xfrm>
        </p:grpSpPr>
        <p:sp>
          <p:nvSpPr>
            <p:cNvPr id="22" name="TextBox 22"/>
            <p:cNvSpPr txBox="1"/>
            <p:nvPr/>
          </p:nvSpPr>
          <p:spPr>
            <a:xfrm>
              <a:off x="526103" y="1409083"/>
              <a:ext cx="6955171" cy="786601"/>
            </a:xfrm>
            <a:prstGeom prst="rect">
              <a:avLst/>
            </a:prstGeom>
          </p:spPr>
          <p:txBody>
            <a:bodyPr lIns="0" tIns="0" rIns="0" bIns="0" rtlCol="0" anchor="t">
              <a:spAutoFit/>
            </a:bodyPr>
            <a:lstStyle/>
            <a:p>
              <a:pPr algn="l">
                <a:lnSpc>
                  <a:spcPts val="2818"/>
                </a:lnSpc>
              </a:pPr>
              <a:r>
                <a:rPr lang="en-US" sz="2400" dirty="0">
                  <a:solidFill>
                    <a:srgbClr val="C99540"/>
                  </a:solidFill>
                  <a:latin typeface="League Spartan"/>
                  <a:ea typeface="League Spartan"/>
                  <a:cs typeface="League Spartan"/>
                  <a:sym typeface="League Spartan"/>
                </a:rPr>
                <a:t>DEPARTMENT OF MINERAL AND PETROLEUM RESOURCES </a:t>
              </a:r>
            </a:p>
          </p:txBody>
        </p:sp>
        <p:sp>
          <p:nvSpPr>
            <p:cNvPr id="20" name="TextBox 19">
              <a:extLst>
                <a:ext uri="{FF2B5EF4-FFF2-40B4-BE49-F238E27FC236}">
                  <a16:creationId xmlns:a16="http://schemas.microsoft.com/office/drawing/2014/main" id="{F0FA2717-80C2-8283-1D71-10C95730D3EB}"/>
                </a:ext>
              </a:extLst>
            </p:cNvPr>
            <p:cNvSpPr txBox="1"/>
            <p:nvPr/>
          </p:nvSpPr>
          <p:spPr>
            <a:xfrm>
              <a:off x="457200" y="2702797"/>
              <a:ext cx="7310774" cy="3592306"/>
            </a:xfrm>
            <a:prstGeom prst="rect">
              <a:avLst/>
            </a:prstGeom>
            <a:noFill/>
          </p:spPr>
          <p:txBody>
            <a:bodyPr wrap="square" rtlCol="0">
              <a:spAutoFit/>
            </a:bodyPr>
            <a:lstStyle/>
            <a:p>
              <a:pPr algn="l">
                <a:lnSpc>
                  <a:spcPts val="1495"/>
                </a:lnSpc>
              </a:pPr>
              <a:r>
                <a:rPr lang="en-US" sz="2800" dirty="0">
                  <a:solidFill>
                    <a:schemeClr val="tx1">
                      <a:lumMod val="85000"/>
                      <a:lumOff val="15000"/>
                    </a:schemeClr>
                  </a:solidFill>
                  <a:latin typeface="Poppins"/>
                  <a:ea typeface="Poppins"/>
                  <a:cs typeface="Poppins"/>
                  <a:sym typeface="Poppins"/>
                </a:rPr>
                <a:t>Illegal Mining &amp; Impact on the </a:t>
              </a:r>
            </a:p>
            <a:p>
              <a:pPr algn="l">
                <a:lnSpc>
                  <a:spcPts val="1495"/>
                </a:lnSpc>
              </a:pPr>
              <a:r>
                <a:rPr lang="en-US" sz="2800" dirty="0">
                  <a:solidFill>
                    <a:schemeClr val="tx1">
                      <a:lumMod val="85000"/>
                      <a:lumOff val="15000"/>
                    </a:schemeClr>
                  </a:solidFill>
                  <a:latin typeface="Poppins"/>
                  <a:ea typeface="Poppins"/>
                  <a:cs typeface="Poppins"/>
                  <a:sym typeface="Poppins"/>
                </a:rPr>
                <a:t> </a:t>
              </a:r>
            </a:p>
            <a:p>
              <a:pPr algn="l">
                <a:lnSpc>
                  <a:spcPts val="1495"/>
                </a:lnSpc>
              </a:pPr>
              <a:r>
                <a:rPr lang="en-US" sz="2800" dirty="0">
                  <a:solidFill>
                    <a:schemeClr val="tx1">
                      <a:lumMod val="85000"/>
                      <a:lumOff val="15000"/>
                    </a:schemeClr>
                  </a:solidFill>
                  <a:latin typeface="Poppins"/>
                  <a:ea typeface="Poppins"/>
                  <a:cs typeface="Poppins"/>
                  <a:sym typeface="Poppins"/>
                </a:rPr>
                <a:t>Mining Sector</a:t>
              </a:r>
            </a:p>
            <a:p>
              <a:pPr algn="l">
                <a:lnSpc>
                  <a:spcPts val="1495"/>
                </a:lnSpc>
              </a:pPr>
              <a:endParaRPr lang="en-US" sz="3200" dirty="0">
                <a:solidFill>
                  <a:srgbClr val="000000"/>
                </a:solidFill>
                <a:latin typeface="Poppins"/>
                <a:ea typeface="Poppins"/>
                <a:cs typeface="Poppins"/>
                <a:sym typeface="Poppins"/>
              </a:endParaRPr>
            </a:p>
            <a:p>
              <a:pPr algn="l">
                <a:lnSpc>
                  <a:spcPts val="1495"/>
                </a:lnSpc>
              </a:pPr>
              <a:endParaRPr lang="en-US" sz="2000" dirty="0">
                <a:solidFill>
                  <a:srgbClr val="000000"/>
                </a:solidFill>
                <a:latin typeface="Poppins" panose="00000500000000000000" pitchFamily="2" charset="0"/>
                <a:cs typeface="Poppins" panose="00000500000000000000" pitchFamily="2" charset="0"/>
                <a:sym typeface="Poppins"/>
              </a:endParaRPr>
            </a:p>
            <a:p>
              <a:pPr algn="l">
                <a:lnSpc>
                  <a:spcPts val="1495"/>
                </a:lnSpc>
              </a:pPr>
              <a:endParaRPr lang="en-US" sz="2000" dirty="0">
                <a:solidFill>
                  <a:srgbClr val="000000"/>
                </a:solidFill>
                <a:latin typeface="Poppins" panose="00000500000000000000" pitchFamily="2" charset="0"/>
                <a:cs typeface="Poppins" panose="00000500000000000000" pitchFamily="2" charset="0"/>
                <a:sym typeface="Poppins"/>
              </a:endParaRPr>
            </a:p>
            <a:p>
              <a:pPr algn="l">
                <a:lnSpc>
                  <a:spcPts val="1495"/>
                </a:lnSpc>
              </a:pPr>
              <a:endParaRPr lang="en-US" sz="2000" dirty="0">
                <a:solidFill>
                  <a:srgbClr val="000000"/>
                </a:solidFill>
                <a:latin typeface="Poppins" panose="00000500000000000000" pitchFamily="2" charset="0"/>
                <a:cs typeface="Poppins" panose="00000500000000000000" pitchFamily="2" charset="0"/>
                <a:sym typeface="Poppins"/>
              </a:endParaRPr>
            </a:p>
            <a:p>
              <a:pPr algn="l">
                <a:lnSpc>
                  <a:spcPts val="1495"/>
                </a:lnSpc>
              </a:pPr>
              <a:r>
                <a:rPr lang="en-ZA" dirty="0"/>
                <a:t>		</a:t>
              </a:r>
            </a:p>
            <a:p>
              <a:r>
                <a:rPr lang="en-ZA" dirty="0"/>
                <a:t>		</a:t>
              </a:r>
            </a:p>
            <a:p>
              <a:endParaRPr lang="en-ZA" dirty="0">
                <a:latin typeface="Poppins" panose="00000500000000000000" pitchFamily="2" charset="0"/>
                <a:cs typeface="Poppins" panose="00000500000000000000" pitchFamily="2" charset="0"/>
              </a:endParaRPr>
            </a:p>
            <a:p>
              <a:r>
                <a:rPr lang="en-ZA" dirty="0">
                  <a:latin typeface="Poppins" panose="00000500000000000000" pitchFamily="2" charset="0"/>
                  <a:cs typeface="Poppins" panose="00000500000000000000" pitchFamily="2" charset="0"/>
                </a:rPr>
                <a:t>                            </a:t>
              </a:r>
            </a:p>
            <a:p>
              <a:r>
                <a:rPr lang="en-ZA" dirty="0">
                  <a:latin typeface="Poppins" panose="00000500000000000000" pitchFamily="2" charset="0"/>
                  <a:cs typeface="Poppins" panose="00000500000000000000" pitchFamily="2" charset="0"/>
                </a:rPr>
                <a:t>                              Adv Mmadikeledi Moloto</a:t>
              </a:r>
            </a:p>
          </p:txBody>
        </p:sp>
      </p:grpSp>
      <p:pic>
        <p:nvPicPr>
          <p:cNvPr id="23" name="Graphic 22">
            <a:extLst>
              <a:ext uri="{FF2B5EF4-FFF2-40B4-BE49-F238E27FC236}">
                <a16:creationId xmlns:a16="http://schemas.microsoft.com/office/drawing/2014/main" id="{F0DF1D47-C234-5772-D564-966371E2A6C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46155" y="6308508"/>
            <a:ext cx="1031245" cy="10066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17F3C-A9CD-DF47-D975-4494C5556210}"/>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AC165DAB-697E-7E2F-CB8B-6E729447C17D}"/>
              </a:ext>
            </a:extLst>
          </p:cNvPr>
          <p:cNvSpPr/>
          <p:nvPr/>
        </p:nvSpPr>
        <p:spPr>
          <a:xfrm>
            <a:off x="8380350" y="5672979"/>
            <a:ext cx="253608" cy="322880"/>
          </a:xfrm>
          <a:custGeom>
            <a:avLst/>
            <a:gdLst/>
            <a:ahLst/>
            <a:cxnLst/>
            <a:rect l="l" t="t" r="r" b="b"/>
            <a:pathLst>
              <a:path w="253608" h="322880">
                <a:moveTo>
                  <a:pt x="0" y="0"/>
                </a:moveTo>
                <a:lnTo>
                  <a:pt x="253608" y="0"/>
                </a:lnTo>
                <a:lnTo>
                  <a:pt x="253608" y="322881"/>
                </a:lnTo>
                <a:lnTo>
                  <a:pt x="0" y="322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AB38B3A6-1DD2-FC76-18B8-3BC37A8CBDFF}"/>
              </a:ext>
            </a:extLst>
          </p:cNvPr>
          <p:cNvSpPr/>
          <p:nvPr/>
        </p:nvSpPr>
        <p:spPr>
          <a:xfrm>
            <a:off x="0" y="6229844"/>
            <a:ext cx="2540060" cy="1313956"/>
          </a:xfrm>
          <a:custGeom>
            <a:avLst/>
            <a:gdLst/>
            <a:ahLst/>
            <a:cxnLst/>
            <a:rect l="l" t="t" r="r" b="b"/>
            <a:pathLst>
              <a:path w="2540060" h="1266855">
                <a:moveTo>
                  <a:pt x="0" y="0"/>
                </a:moveTo>
                <a:lnTo>
                  <a:pt x="2540060" y="0"/>
                </a:lnTo>
                <a:lnTo>
                  <a:pt x="2540060" y="1266854"/>
                </a:lnTo>
                <a:lnTo>
                  <a:pt x="0" y="1266854"/>
                </a:lnTo>
                <a:lnTo>
                  <a:pt x="0" y="0"/>
                </a:lnTo>
                <a:close/>
              </a:path>
            </a:pathLst>
          </a:custGeom>
          <a:blipFill>
            <a:blip r:embed="rId4"/>
            <a:stretch>
              <a:fillRect/>
            </a:stretch>
          </a:blipFill>
        </p:spPr>
        <p:txBody>
          <a:bodyPr/>
          <a:lstStyle/>
          <a:p>
            <a:endParaRPr lang="en-US" dirty="0"/>
          </a:p>
        </p:txBody>
      </p:sp>
      <p:grpSp>
        <p:nvGrpSpPr>
          <p:cNvPr id="7" name="Group 7">
            <a:extLst>
              <a:ext uri="{FF2B5EF4-FFF2-40B4-BE49-F238E27FC236}">
                <a16:creationId xmlns:a16="http://schemas.microsoft.com/office/drawing/2014/main" id="{AFD47278-76F4-915E-1DA0-9E4CFE812C62}"/>
              </a:ext>
            </a:extLst>
          </p:cNvPr>
          <p:cNvGrpSpPr/>
          <p:nvPr/>
        </p:nvGrpSpPr>
        <p:grpSpPr>
          <a:xfrm>
            <a:off x="0" y="6229844"/>
            <a:ext cx="9753600" cy="75689"/>
            <a:chOff x="0" y="0"/>
            <a:chExt cx="4323108" cy="33548"/>
          </a:xfrm>
        </p:grpSpPr>
        <p:sp>
          <p:nvSpPr>
            <p:cNvPr id="8" name="Freeform 8">
              <a:extLst>
                <a:ext uri="{FF2B5EF4-FFF2-40B4-BE49-F238E27FC236}">
                  <a16:creationId xmlns:a16="http://schemas.microsoft.com/office/drawing/2014/main" id="{85AC186D-DCEE-030D-EAAA-3776B4DB3E17}"/>
                </a:ext>
              </a:extLst>
            </p:cNvPr>
            <p:cNvSpPr/>
            <p:nvPr/>
          </p:nvSpPr>
          <p:spPr>
            <a:xfrm>
              <a:off x="0" y="0"/>
              <a:ext cx="4323109" cy="33548"/>
            </a:xfrm>
            <a:custGeom>
              <a:avLst/>
              <a:gdLst/>
              <a:ahLst/>
              <a:cxnLst/>
              <a:rect l="l" t="t" r="r" b="b"/>
              <a:pathLst>
                <a:path w="4323109" h="33548">
                  <a:moveTo>
                    <a:pt x="0" y="0"/>
                  </a:moveTo>
                  <a:lnTo>
                    <a:pt x="4323109" y="0"/>
                  </a:lnTo>
                  <a:lnTo>
                    <a:pt x="4323109" y="33548"/>
                  </a:lnTo>
                  <a:lnTo>
                    <a:pt x="0" y="33548"/>
                  </a:lnTo>
                  <a:close/>
                </a:path>
              </a:pathLst>
            </a:custGeom>
            <a:solidFill>
              <a:srgbClr val="146839"/>
            </a:solidFill>
          </p:spPr>
          <p:txBody>
            <a:bodyPr/>
            <a:lstStyle/>
            <a:p>
              <a:endParaRPr lang="en-US"/>
            </a:p>
          </p:txBody>
        </p:sp>
        <p:sp>
          <p:nvSpPr>
            <p:cNvPr id="9" name="TextBox 9">
              <a:extLst>
                <a:ext uri="{FF2B5EF4-FFF2-40B4-BE49-F238E27FC236}">
                  <a16:creationId xmlns:a16="http://schemas.microsoft.com/office/drawing/2014/main" id="{DAE4C190-5D74-C388-6BA0-EDC74AF5F37B}"/>
                </a:ext>
              </a:extLst>
            </p:cNvPr>
            <p:cNvSpPr txBox="1"/>
            <p:nvPr/>
          </p:nvSpPr>
          <p:spPr>
            <a:xfrm>
              <a:off x="0" y="-38100"/>
              <a:ext cx="4323108" cy="71648"/>
            </a:xfrm>
            <a:prstGeom prst="rect">
              <a:avLst/>
            </a:prstGeom>
          </p:spPr>
          <p:txBody>
            <a:bodyPr lIns="27093" tIns="27093" rIns="27093" bIns="27093" rtlCol="0" anchor="ctr"/>
            <a:lstStyle/>
            <a:p>
              <a:pPr algn="ctr">
                <a:lnSpc>
                  <a:spcPts val="1418"/>
                </a:lnSpc>
              </a:pPr>
              <a:endParaRPr/>
            </a:p>
          </p:txBody>
        </p:sp>
      </p:grpSp>
      <p:grpSp>
        <p:nvGrpSpPr>
          <p:cNvPr id="10" name="Group 10">
            <a:extLst>
              <a:ext uri="{FF2B5EF4-FFF2-40B4-BE49-F238E27FC236}">
                <a16:creationId xmlns:a16="http://schemas.microsoft.com/office/drawing/2014/main" id="{8D367E2D-FAC0-4934-5070-61D2670ED1E2}"/>
              </a:ext>
            </a:extLst>
          </p:cNvPr>
          <p:cNvGrpSpPr>
            <a:grpSpLocks noChangeAspect="1"/>
          </p:cNvGrpSpPr>
          <p:nvPr/>
        </p:nvGrpSpPr>
        <p:grpSpPr>
          <a:xfrm>
            <a:off x="6987721" y="704"/>
            <a:ext cx="2765879" cy="4647952"/>
            <a:chOff x="0" y="0"/>
            <a:chExt cx="3687839" cy="6197270"/>
          </a:xfrm>
        </p:grpSpPr>
        <p:sp>
          <p:nvSpPr>
            <p:cNvPr id="11" name="Freeform 11">
              <a:extLst>
                <a:ext uri="{FF2B5EF4-FFF2-40B4-BE49-F238E27FC236}">
                  <a16:creationId xmlns:a16="http://schemas.microsoft.com/office/drawing/2014/main" id="{466A70A9-FF99-63D3-2CF4-FA40BA70F8D7}"/>
                </a:ext>
              </a:extLst>
            </p:cNvPr>
            <p:cNvSpPr/>
            <p:nvPr/>
          </p:nvSpPr>
          <p:spPr>
            <a:xfrm>
              <a:off x="10160" y="0"/>
              <a:ext cx="3677666" cy="5941823"/>
            </a:xfrm>
            <a:custGeom>
              <a:avLst/>
              <a:gdLst/>
              <a:ahLst/>
              <a:cxnLst/>
              <a:rect l="l" t="t" r="r" b="b"/>
              <a:pathLst>
                <a:path w="3677666" h="5941823">
                  <a:moveTo>
                    <a:pt x="0" y="0"/>
                  </a:moveTo>
                  <a:cubicBezTo>
                    <a:pt x="826389" y="462915"/>
                    <a:pt x="1321435" y="1350645"/>
                    <a:pt x="1304798" y="2244217"/>
                  </a:cubicBezTo>
                  <a:cubicBezTo>
                    <a:pt x="1301242" y="2433066"/>
                    <a:pt x="1311275" y="2617851"/>
                    <a:pt x="1334770" y="2798191"/>
                  </a:cubicBezTo>
                  <a:cubicBezTo>
                    <a:pt x="1340866" y="2844546"/>
                    <a:pt x="1347597" y="2890647"/>
                    <a:pt x="1355471" y="2936367"/>
                  </a:cubicBezTo>
                  <a:cubicBezTo>
                    <a:pt x="1502918" y="3811016"/>
                    <a:pt x="1964309" y="4581271"/>
                    <a:pt x="2673223" y="5222367"/>
                  </a:cubicBezTo>
                  <a:cubicBezTo>
                    <a:pt x="2826385" y="5360924"/>
                    <a:pt x="2989580" y="5494782"/>
                    <a:pt x="3162046" y="5618988"/>
                  </a:cubicBezTo>
                  <a:lnTo>
                    <a:pt x="3162173" y="5619116"/>
                  </a:lnTo>
                  <a:cubicBezTo>
                    <a:pt x="3198368" y="5645278"/>
                    <a:pt x="3235071" y="5670931"/>
                    <a:pt x="3272282" y="5696078"/>
                  </a:cubicBezTo>
                  <a:cubicBezTo>
                    <a:pt x="3402711" y="5784597"/>
                    <a:pt x="3537966" y="5867274"/>
                    <a:pt x="3677666" y="5941823"/>
                  </a:cubicBezTo>
                  <a:lnTo>
                    <a:pt x="3677666" y="0"/>
                  </a:lnTo>
                  <a:close/>
                </a:path>
              </a:pathLst>
            </a:custGeom>
            <a:solidFill>
              <a:srgbClr val="146839"/>
            </a:solidFill>
          </p:spPr>
          <p:txBody>
            <a:bodyPr/>
            <a:lstStyle/>
            <a:p>
              <a:endParaRPr lang="en-US"/>
            </a:p>
          </p:txBody>
        </p:sp>
      </p:grpSp>
      <p:grpSp>
        <p:nvGrpSpPr>
          <p:cNvPr id="12" name="Group 12">
            <a:extLst>
              <a:ext uri="{FF2B5EF4-FFF2-40B4-BE49-F238E27FC236}">
                <a16:creationId xmlns:a16="http://schemas.microsoft.com/office/drawing/2014/main" id="{F1D207A1-31CE-AE54-6339-C77BC23A00A2}"/>
              </a:ext>
            </a:extLst>
          </p:cNvPr>
          <p:cNvGrpSpPr>
            <a:grpSpLocks noChangeAspect="1"/>
          </p:cNvGrpSpPr>
          <p:nvPr/>
        </p:nvGrpSpPr>
        <p:grpSpPr>
          <a:xfrm>
            <a:off x="7239571" y="15515"/>
            <a:ext cx="2514028" cy="4024808"/>
            <a:chOff x="0" y="0"/>
            <a:chExt cx="3352038" cy="5366410"/>
          </a:xfrm>
        </p:grpSpPr>
        <p:sp>
          <p:nvSpPr>
            <p:cNvPr id="13" name="Freeform 13">
              <a:extLst>
                <a:ext uri="{FF2B5EF4-FFF2-40B4-BE49-F238E27FC236}">
                  <a16:creationId xmlns:a16="http://schemas.microsoft.com/office/drawing/2014/main" id="{D5B2B8A7-A728-F57F-3CD3-0EE772677434}"/>
                </a:ext>
              </a:extLst>
            </p:cNvPr>
            <p:cNvSpPr/>
            <p:nvPr/>
          </p:nvSpPr>
          <p:spPr>
            <a:xfrm>
              <a:off x="0" y="0"/>
              <a:ext cx="3352038" cy="5366385"/>
            </a:xfrm>
            <a:custGeom>
              <a:avLst/>
              <a:gdLst/>
              <a:ahLst/>
              <a:cxnLst/>
              <a:rect l="l" t="t" r="r" b="b"/>
              <a:pathLst>
                <a:path w="3352038" h="5366385">
                  <a:moveTo>
                    <a:pt x="0" y="0"/>
                  </a:moveTo>
                  <a:cubicBezTo>
                    <a:pt x="691642" y="455422"/>
                    <a:pt x="1125347" y="1220597"/>
                    <a:pt x="1158748" y="2011680"/>
                  </a:cubicBezTo>
                  <a:cubicBezTo>
                    <a:pt x="1166749" y="2200402"/>
                    <a:pt x="1188085" y="2384425"/>
                    <a:pt x="1222502" y="2563368"/>
                  </a:cubicBezTo>
                  <a:cubicBezTo>
                    <a:pt x="1231265" y="2609342"/>
                    <a:pt x="1241044" y="2654935"/>
                    <a:pt x="1251458" y="2700147"/>
                  </a:cubicBezTo>
                  <a:cubicBezTo>
                    <a:pt x="1451864" y="3565779"/>
                    <a:pt x="1959229" y="4310507"/>
                    <a:pt x="2705989" y="4913503"/>
                  </a:cubicBezTo>
                  <a:cubicBezTo>
                    <a:pt x="2785745" y="4978019"/>
                    <a:pt x="2867914" y="5041011"/>
                    <a:pt x="2952496" y="5102479"/>
                  </a:cubicBezTo>
                  <a:cubicBezTo>
                    <a:pt x="2994787" y="5133086"/>
                    <a:pt x="3037713" y="5163439"/>
                    <a:pt x="3081020" y="5193030"/>
                  </a:cubicBezTo>
                  <a:cubicBezTo>
                    <a:pt x="3126105" y="5223891"/>
                    <a:pt x="3171952" y="5254244"/>
                    <a:pt x="3218307" y="5283835"/>
                  </a:cubicBezTo>
                  <a:cubicBezTo>
                    <a:pt x="3262376" y="5312029"/>
                    <a:pt x="3306953" y="5339588"/>
                    <a:pt x="3352038" y="5366385"/>
                  </a:cubicBezTo>
                  <a:lnTo>
                    <a:pt x="3352038" y="0"/>
                  </a:lnTo>
                  <a:close/>
                </a:path>
              </a:pathLst>
            </a:custGeom>
            <a:blipFill>
              <a:blip r:embed="rId5"/>
              <a:stretch>
                <a:fillRect l="-2273" t="-6769" r="-19838" b="-7644"/>
              </a:stretch>
            </a:blipFill>
          </p:spPr>
          <p:txBody>
            <a:bodyPr/>
            <a:lstStyle/>
            <a:p>
              <a:endParaRPr lang="en-US"/>
            </a:p>
          </p:txBody>
        </p:sp>
      </p:grpSp>
      <p:sp>
        <p:nvSpPr>
          <p:cNvPr id="14" name="Freeform 14">
            <a:extLst>
              <a:ext uri="{FF2B5EF4-FFF2-40B4-BE49-F238E27FC236}">
                <a16:creationId xmlns:a16="http://schemas.microsoft.com/office/drawing/2014/main" id="{095EF61E-5B14-E0B8-D15A-0C9D0F282E15}"/>
              </a:ext>
            </a:extLst>
          </p:cNvPr>
          <p:cNvSpPr/>
          <p:nvPr/>
        </p:nvSpPr>
        <p:spPr>
          <a:xfrm>
            <a:off x="7968329" y="1239449"/>
            <a:ext cx="1487024" cy="1487043"/>
          </a:xfrm>
          <a:custGeom>
            <a:avLst/>
            <a:gdLst/>
            <a:ahLst/>
            <a:cxnLst/>
            <a:rect l="l" t="t" r="r" b="b"/>
            <a:pathLst>
              <a:path w="1487024" h="1487043">
                <a:moveTo>
                  <a:pt x="0" y="0"/>
                </a:moveTo>
                <a:lnTo>
                  <a:pt x="1487024" y="0"/>
                </a:lnTo>
                <a:lnTo>
                  <a:pt x="1487024" y="1487043"/>
                </a:lnTo>
                <a:lnTo>
                  <a:pt x="0" y="14870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D8264A8F-6B2A-B84E-9CC2-2F08703C3F89}"/>
              </a:ext>
            </a:extLst>
          </p:cNvPr>
          <p:cNvSpPr/>
          <p:nvPr/>
        </p:nvSpPr>
        <p:spPr>
          <a:xfrm>
            <a:off x="7968329" y="2823104"/>
            <a:ext cx="1487024" cy="1487033"/>
          </a:xfrm>
          <a:custGeom>
            <a:avLst/>
            <a:gdLst/>
            <a:ahLst/>
            <a:cxnLst/>
            <a:rect l="l" t="t" r="r" b="b"/>
            <a:pathLst>
              <a:path w="1487024" h="1487033">
                <a:moveTo>
                  <a:pt x="0" y="0"/>
                </a:moveTo>
                <a:lnTo>
                  <a:pt x="1487024" y="0"/>
                </a:lnTo>
                <a:lnTo>
                  <a:pt x="1487024" y="1487034"/>
                </a:lnTo>
                <a:lnTo>
                  <a:pt x="0" y="1487034"/>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6" name="Group 16">
            <a:extLst>
              <a:ext uri="{FF2B5EF4-FFF2-40B4-BE49-F238E27FC236}">
                <a16:creationId xmlns:a16="http://schemas.microsoft.com/office/drawing/2014/main" id="{3B669BA4-0FC9-027C-9BAF-EB4FCFF5E3DA}"/>
              </a:ext>
            </a:extLst>
          </p:cNvPr>
          <p:cNvGrpSpPr>
            <a:grpSpLocks noChangeAspect="1"/>
          </p:cNvGrpSpPr>
          <p:nvPr/>
        </p:nvGrpSpPr>
        <p:grpSpPr>
          <a:xfrm>
            <a:off x="8015183" y="1296875"/>
            <a:ext cx="1372181" cy="1372191"/>
            <a:chOff x="0" y="0"/>
            <a:chExt cx="1829575" cy="1829587"/>
          </a:xfrm>
        </p:grpSpPr>
        <p:sp>
          <p:nvSpPr>
            <p:cNvPr id="17" name="Freeform 17">
              <a:extLst>
                <a:ext uri="{FF2B5EF4-FFF2-40B4-BE49-F238E27FC236}">
                  <a16:creationId xmlns:a16="http://schemas.microsoft.com/office/drawing/2014/main" id="{8713D87F-7D2D-1640-D26B-6ED355016E64}"/>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9"/>
              <a:stretch>
                <a:fillRect l="-25136" r="-25136"/>
              </a:stretch>
            </a:blipFill>
          </p:spPr>
          <p:txBody>
            <a:bodyPr/>
            <a:lstStyle/>
            <a:p>
              <a:endParaRPr lang="en-US"/>
            </a:p>
          </p:txBody>
        </p:sp>
      </p:grpSp>
      <p:grpSp>
        <p:nvGrpSpPr>
          <p:cNvPr id="18" name="Group 18">
            <a:extLst>
              <a:ext uri="{FF2B5EF4-FFF2-40B4-BE49-F238E27FC236}">
                <a16:creationId xmlns:a16="http://schemas.microsoft.com/office/drawing/2014/main" id="{7A023E02-DFFE-C8E4-9B79-FBFA210BC9BC}"/>
              </a:ext>
            </a:extLst>
          </p:cNvPr>
          <p:cNvGrpSpPr>
            <a:grpSpLocks noChangeAspect="1"/>
          </p:cNvGrpSpPr>
          <p:nvPr/>
        </p:nvGrpSpPr>
        <p:grpSpPr>
          <a:xfrm>
            <a:off x="8015183" y="2880530"/>
            <a:ext cx="1372181" cy="1372181"/>
            <a:chOff x="0" y="0"/>
            <a:chExt cx="1829575" cy="1829575"/>
          </a:xfrm>
        </p:grpSpPr>
        <p:sp>
          <p:nvSpPr>
            <p:cNvPr id="19" name="Freeform 19">
              <a:extLst>
                <a:ext uri="{FF2B5EF4-FFF2-40B4-BE49-F238E27FC236}">
                  <a16:creationId xmlns:a16="http://schemas.microsoft.com/office/drawing/2014/main" id="{347BFD71-BDAA-B1E8-E747-89708FF51029}"/>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10"/>
              <a:stretch>
                <a:fillRect l="-25136" r="-25136"/>
              </a:stretch>
            </a:blipFill>
          </p:spPr>
          <p:txBody>
            <a:bodyPr/>
            <a:lstStyle/>
            <a:p>
              <a:endParaRPr lang="en-US"/>
            </a:p>
          </p:txBody>
        </p:sp>
      </p:grpSp>
      <p:sp>
        <p:nvSpPr>
          <p:cNvPr id="21" name="TextBox 21">
            <a:extLst>
              <a:ext uri="{FF2B5EF4-FFF2-40B4-BE49-F238E27FC236}">
                <a16:creationId xmlns:a16="http://schemas.microsoft.com/office/drawing/2014/main" id="{3EE417E4-DF6D-3BD3-C38C-1DE70C30C264}"/>
              </a:ext>
            </a:extLst>
          </p:cNvPr>
          <p:cNvSpPr txBox="1"/>
          <p:nvPr/>
        </p:nvSpPr>
        <p:spPr>
          <a:xfrm>
            <a:off x="7760677" y="5669002"/>
            <a:ext cx="1902329" cy="269048"/>
          </a:xfrm>
          <a:prstGeom prst="rect">
            <a:avLst/>
          </a:prstGeom>
        </p:spPr>
        <p:txBody>
          <a:bodyPr lIns="0" tIns="0" rIns="0" bIns="0" rtlCol="0" anchor="t">
            <a:spAutoFit/>
          </a:bodyPr>
          <a:lstStyle/>
          <a:p>
            <a:pPr algn="r">
              <a:lnSpc>
                <a:spcPts val="2240"/>
              </a:lnSpc>
            </a:pPr>
            <a:r>
              <a:rPr lang="en-US" sz="1600" dirty="0">
                <a:solidFill>
                  <a:srgbClr val="000000"/>
                </a:solidFill>
                <a:latin typeface="Poppins"/>
                <a:ea typeface="Poppins"/>
                <a:cs typeface="Poppins"/>
                <a:sym typeface="Poppins"/>
              </a:rPr>
              <a:t>Slide 10  |  </a:t>
            </a:r>
          </a:p>
        </p:txBody>
      </p:sp>
      <p:sp>
        <p:nvSpPr>
          <p:cNvPr id="20" name="TextBox 19">
            <a:extLst>
              <a:ext uri="{FF2B5EF4-FFF2-40B4-BE49-F238E27FC236}">
                <a16:creationId xmlns:a16="http://schemas.microsoft.com/office/drawing/2014/main" id="{2223DD7D-E676-5F10-41AD-CA789666DC46}"/>
              </a:ext>
            </a:extLst>
          </p:cNvPr>
          <p:cNvSpPr txBox="1"/>
          <p:nvPr/>
        </p:nvSpPr>
        <p:spPr>
          <a:xfrm>
            <a:off x="366246" y="2590800"/>
            <a:ext cx="7479968" cy="1908215"/>
          </a:xfrm>
          <a:prstGeom prst="rect">
            <a:avLst/>
          </a:prstGeom>
          <a:noFill/>
        </p:spPr>
        <p:txBody>
          <a:bodyPr wrap="square" rtlCol="0">
            <a:spAutoFit/>
          </a:bodyPr>
          <a:lstStyle/>
          <a:p>
            <a:pPr algn="l">
              <a:lnSpc>
                <a:spcPts val="1495"/>
              </a:lnSpc>
            </a:pPr>
            <a:endParaRPr lang="en-US" sz="2800" dirty="0">
              <a:solidFill>
                <a:schemeClr val="tx1">
                  <a:lumMod val="85000"/>
                  <a:lumOff val="15000"/>
                </a:schemeClr>
              </a:solidFill>
              <a:latin typeface="Poppins"/>
              <a:ea typeface="Poppins"/>
              <a:cs typeface="Poppins"/>
              <a:sym typeface="Poppins"/>
            </a:endParaRPr>
          </a:p>
          <a:p>
            <a:pPr algn="l">
              <a:lnSpc>
                <a:spcPts val="1495"/>
              </a:lnSpc>
            </a:pPr>
            <a:r>
              <a:rPr lang="en-US" sz="3200" dirty="0">
                <a:solidFill>
                  <a:srgbClr val="000000"/>
                </a:solidFill>
                <a:latin typeface="Poppins"/>
                <a:ea typeface="Poppins"/>
                <a:cs typeface="Poppins"/>
                <a:sym typeface="Poppins"/>
              </a:rPr>
              <a:t>Collaboration and Partnership with</a:t>
            </a:r>
          </a:p>
          <a:p>
            <a:pPr algn="l">
              <a:lnSpc>
                <a:spcPts val="1495"/>
              </a:lnSpc>
            </a:pPr>
            <a:endParaRPr lang="en-US" sz="3200" dirty="0">
              <a:solidFill>
                <a:srgbClr val="000000"/>
              </a:solidFill>
              <a:latin typeface="Poppins"/>
              <a:ea typeface="Poppins"/>
              <a:cs typeface="Poppins"/>
              <a:sym typeface="Poppins"/>
            </a:endParaRPr>
          </a:p>
          <a:p>
            <a:pPr algn="l">
              <a:lnSpc>
                <a:spcPts val="1495"/>
              </a:lnSpc>
            </a:pPr>
            <a:endParaRPr lang="en-US" sz="3200" dirty="0">
              <a:solidFill>
                <a:srgbClr val="000000"/>
              </a:solidFill>
              <a:latin typeface="Poppins"/>
              <a:ea typeface="Poppins"/>
              <a:cs typeface="Poppins"/>
              <a:sym typeface="Poppins"/>
            </a:endParaRPr>
          </a:p>
          <a:p>
            <a:pPr algn="l">
              <a:lnSpc>
                <a:spcPts val="1495"/>
              </a:lnSpc>
            </a:pPr>
            <a:r>
              <a:rPr lang="en-US" sz="3200" dirty="0">
                <a:solidFill>
                  <a:srgbClr val="000000"/>
                </a:solidFill>
                <a:latin typeface="Poppins"/>
                <a:ea typeface="Poppins"/>
                <a:cs typeface="Poppins"/>
                <a:sym typeface="Poppins"/>
              </a:rPr>
              <a:t>Law Enforcement Agencies </a:t>
            </a:r>
          </a:p>
          <a:p>
            <a:pPr algn="l">
              <a:lnSpc>
                <a:spcPts val="1495"/>
              </a:lnSpc>
            </a:pPr>
            <a:endParaRPr lang="en-US" sz="2400" dirty="0">
              <a:solidFill>
                <a:srgbClr val="000000"/>
              </a:solidFill>
              <a:latin typeface="Poppins"/>
              <a:ea typeface="Poppins"/>
              <a:cs typeface="Poppins"/>
              <a:sym typeface="Poppins"/>
            </a:endParaRPr>
          </a:p>
          <a:p>
            <a:pPr algn="l">
              <a:lnSpc>
                <a:spcPts val="1495"/>
              </a:lnSpc>
            </a:pPr>
            <a:endParaRPr lang="en-US" sz="2000" dirty="0">
              <a:solidFill>
                <a:srgbClr val="000000"/>
              </a:solidFill>
              <a:latin typeface="Poppins"/>
              <a:ea typeface="Poppins"/>
              <a:cs typeface="Poppins"/>
              <a:sym typeface="Poppins"/>
            </a:endParaRPr>
          </a:p>
          <a:p>
            <a:pPr algn="l">
              <a:lnSpc>
                <a:spcPts val="1495"/>
              </a:lnSpc>
            </a:pPr>
            <a:endParaRPr lang="en-US" sz="2000" dirty="0">
              <a:solidFill>
                <a:srgbClr val="000000"/>
              </a:solidFill>
              <a:latin typeface="Poppins"/>
              <a:ea typeface="Poppins"/>
              <a:cs typeface="Poppins"/>
              <a:sym typeface="Poppins"/>
            </a:endParaRPr>
          </a:p>
          <a:p>
            <a:r>
              <a:rPr lang="en-ZA" dirty="0"/>
              <a:t>		</a:t>
            </a:r>
            <a:endParaRPr lang="en-ZA" b="1" dirty="0">
              <a:latin typeface="Poppins" panose="00000500000000000000" pitchFamily="2" charset="0"/>
              <a:cs typeface="Poppins" panose="00000500000000000000" pitchFamily="2" charset="0"/>
            </a:endParaRPr>
          </a:p>
        </p:txBody>
      </p:sp>
      <p:pic>
        <p:nvPicPr>
          <p:cNvPr id="23" name="Graphic 22">
            <a:extLst>
              <a:ext uri="{FF2B5EF4-FFF2-40B4-BE49-F238E27FC236}">
                <a16:creationId xmlns:a16="http://schemas.microsoft.com/office/drawing/2014/main" id="{09468C45-E376-98F0-A2DB-E752F24C90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46155" y="6308508"/>
            <a:ext cx="1031245" cy="1006692"/>
          </a:xfrm>
          <a:prstGeom prst="rect">
            <a:avLst/>
          </a:prstGeom>
        </p:spPr>
      </p:pic>
    </p:spTree>
    <p:extLst>
      <p:ext uri="{BB962C8B-B14F-4D97-AF65-F5344CB8AC3E}">
        <p14:creationId xmlns:p14="http://schemas.microsoft.com/office/powerpoint/2010/main" val="4033743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a:extLst>
            <a:ext uri="{FF2B5EF4-FFF2-40B4-BE49-F238E27FC236}">
              <a16:creationId xmlns:a16="http://schemas.microsoft.com/office/drawing/2014/main" id="{100C7B2C-C845-9A64-3FCC-4A26D8AF299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217A45B-AECE-6141-1882-51FA8E2FCC9A}"/>
              </a:ext>
            </a:extLst>
          </p:cNvPr>
          <p:cNvSpPr/>
          <p:nvPr/>
        </p:nvSpPr>
        <p:spPr>
          <a:xfrm>
            <a:off x="9131" y="6295496"/>
            <a:ext cx="2416968" cy="1205463"/>
          </a:xfrm>
          <a:custGeom>
            <a:avLst/>
            <a:gdLst/>
            <a:ahLst/>
            <a:cxnLst/>
            <a:rect l="l" t="t" r="r" b="b"/>
            <a:pathLst>
              <a:path w="2416968" h="1205463">
                <a:moveTo>
                  <a:pt x="0" y="0"/>
                </a:moveTo>
                <a:lnTo>
                  <a:pt x="2416968" y="0"/>
                </a:lnTo>
                <a:lnTo>
                  <a:pt x="2416968" y="1205463"/>
                </a:lnTo>
                <a:lnTo>
                  <a:pt x="0" y="1205463"/>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E811FC75-1E59-0B99-F6C8-C7E9E9AAC1E5}"/>
              </a:ext>
            </a:extLst>
          </p:cNvPr>
          <p:cNvGrpSpPr/>
          <p:nvPr/>
        </p:nvGrpSpPr>
        <p:grpSpPr>
          <a:xfrm>
            <a:off x="0" y="6295496"/>
            <a:ext cx="9753600" cy="75689"/>
            <a:chOff x="0" y="0"/>
            <a:chExt cx="4323108" cy="33548"/>
          </a:xfrm>
        </p:grpSpPr>
        <p:sp>
          <p:nvSpPr>
            <p:cNvPr id="4" name="Freeform 4">
              <a:extLst>
                <a:ext uri="{FF2B5EF4-FFF2-40B4-BE49-F238E27FC236}">
                  <a16:creationId xmlns:a16="http://schemas.microsoft.com/office/drawing/2014/main" id="{5AD788DD-67CF-5426-5E23-05A9F8A41657}"/>
                </a:ext>
              </a:extLst>
            </p:cNvPr>
            <p:cNvSpPr/>
            <p:nvPr/>
          </p:nvSpPr>
          <p:spPr>
            <a:xfrm>
              <a:off x="0" y="0"/>
              <a:ext cx="4323109" cy="33548"/>
            </a:xfrm>
            <a:custGeom>
              <a:avLst/>
              <a:gdLst/>
              <a:ahLst/>
              <a:cxnLst/>
              <a:rect l="l" t="t" r="r" b="b"/>
              <a:pathLst>
                <a:path w="4323109" h="33548">
                  <a:moveTo>
                    <a:pt x="0" y="0"/>
                  </a:moveTo>
                  <a:lnTo>
                    <a:pt x="4323109" y="0"/>
                  </a:lnTo>
                  <a:lnTo>
                    <a:pt x="4323109" y="33548"/>
                  </a:lnTo>
                  <a:lnTo>
                    <a:pt x="0" y="33548"/>
                  </a:lnTo>
                  <a:close/>
                </a:path>
              </a:pathLst>
            </a:custGeom>
            <a:solidFill>
              <a:srgbClr val="146839"/>
            </a:solidFill>
          </p:spPr>
          <p:txBody>
            <a:bodyPr/>
            <a:lstStyle/>
            <a:p>
              <a:endParaRPr lang="en-US"/>
            </a:p>
          </p:txBody>
        </p:sp>
        <p:sp>
          <p:nvSpPr>
            <p:cNvPr id="5" name="TextBox 5">
              <a:extLst>
                <a:ext uri="{FF2B5EF4-FFF2-40B4-BE49-F238E27FC236}">
                  <a16:creationId xmlns:a16="http://schemas.microsoft.com/office/drawing/2014/main" id="{E02C23C0-979A-9B8D-D75C-BAA97F85EE62}"/>
                </a:ext>
              </a:extLst>
            </p:cNvPr>
            <p:cNvSpPr txBox="1"/>
            <p:nvPr/>
          </p:nvSpPr>
          <p:spPr>
            <a:xfrm>
              <a:off x="0" y="-38100"/>
              <a:ext cx="4323108" cy="71648"/>
            </a:xfrm>
            <a:prstGeom prst="rect">
              <a:avLst/>
            </a:prstGeom>
          </p:spPr>
          <p:txBody>
            <a:bodyPr lIns="27093" tIns="27093" rIns="27093" bIns="27093" rtlCol="0" anchor="ctr"/>
            <a:lstStyle/>
            <a:p>
              <a:pPr algn="ctr">
                <a:lnSpc>
                  <a:spcPts val="1418"/>
                </a:lnSpc>
              </a:pPr>
              <a:endParaRPr/>
            </a:p>
          </p:txBody>
        </p:sp>
      </p:grpSp>
      <p:grpSp>
        <p:nvGrpSpPr>
          <p:cNvPr id="6" name="Group 6">
            <a:extLst>
              <a:ext uri="{FF2B5EF4-FFF2-40B4-BE49-F238E27FC236}">
                <a16:creationId xmlns:a16="http://schemas.microsoft.com/office/drawing/2014/main" id="{22690CE6-725D-ADC8-B74B-BA80A5D08130}"/>
              </a:ext>
            </a:extLst>
          </p:cNvPr>
          <p:cNvGrpSpPr>
            <a:grpSpLocks noChangeAspect="1"/>
          </p:cNvGrpSpPr>
          <p:nvPr/>
        </p:nvGrpSpPr>
        <p:grpSpPr>
          <a:xfrm>
            <a:off x="6987721" y="704"/>
            <a:ext cx="2765879" cy="4647952"/>
            <a:chOff x="0" y="0"/>
            <a:chExt cx="3687839" cy="6197270"/>
          </a:xfrm>
        </p:grpSpPr>
        <p:sp>
          <p:nvSpPr>
            <p:cNvPr id="7" name="Freeform 7">
              <a:extLst>
                <a:ext uri="{FF2B5EF4-FFF2-40B4-BE49-F238E27FC236}">
                  <a16:creationId xmlns:a16="http://schemas.microsoft.com/office/drawing/2014/main" id="{BFB04403-F28F-D862-EDC7-4F06F05191D9}"/>
                </a:ext>
              </a:extLst>
            </p:cNvPr>
            <p:cNvSpPr/>
            <p:nvPr/>
          </p:nvSpPr>
          <p:spPr>
            <a:xfrm>
              <a:off x="10160" y="0"/>
              <a:ext cx="3677666" cy="5941823"/>
            </a:xfrm>
            <a:custGeom>
              <a:avLst/>
              <a:gdLst/>
              <a:ahLst/>
              <a:cxnLst/>
              <a:rect l="l" t="t" r="r" b="b"/>
              <a:pathLst>
                <a:path w="3677666" h="5941823">
                  <a:moveTo>
                    <a:pt x="0" y="0"/>
                  </a:moveTo>
                  <a:cubicBezTo>
                    <a:pt x="826389" y="462915"/>
                    <a:pt x="1321435" y="1350645"/>
                    <a:pt x="1304798" y="2244217"/>
                  </a:cubicBezTo>
                  <a:cubicBezTo>
                    <a:pt x="1301242" y="2433066"/>
                    <a:pt x="1311275" y="2617851"/>
                    <a:pt x="1334770" y="2798191"/>
                  </a:cubicBezTo>
                  <a:cubicBezTo>
                    <a:pt x="1340866" y="2844546"/>
                    <a:pt x="1347597" y="2890647"/>
                    <a:pt x="1355471" y="2936367"/>
                  </a:cubicBezTo>
                  <a:cubicBezTo>
                    <a:pt x="1502918" y="3811016"/>
                    <a:pt x="1964309" y="4581271"/>
                    <a:pt x="2673223" y="5222367"/>
                  </a:cubicBezTo>
                  <a:cubicBezTo>
                    <a:pt x="2826385" y="5360924"/>
                    <a:pt x="2989580" y="5494782"/>
                    <a:pt x="3162046" y="5618988"/>
                  </a:cubicBezTo>
                  <a:lnTo>
                    <a:pt x="3162173" y="5619116"/>
                  </a:lnTo>
                  <a:cubicBezTo>
                    <a:pt x="3198368" y="5645278"/>
                    <a:pt x="3235071" y="5670931"/>
                    <a:pt x="3272282" y="5696078"/>
                  </a:cubicBezTo>
                  <a:cubicBezTo>
                    <a:pt x="3402711" y="5784597"/>
                    <a:pt x="3537966" y="5867274"/>
                    <a:pt x="3677666" y="5941823"/>
                  </a:cubicBezTo>
                  <a:lnTo>
                    <a:pt x="3677666" y="0"/>
                  </a:lnTo>
                  <a:close/>
                </a:path>
              </a:pathLst>
            </a:custGeom>
            <a:solidFill>
              <a:srgbClr val="C48F31"/>
            </a:solidFill>
          </p:spPr>
          <p:txBody>
            <a:bodyPr/>
            <a:lstStyle/>
            <a:p>
              <a:endParaRPr lang="en-US"/>
            </a:p>
          </p:txBody>
        </p:sp>
      </p:grpSp>
      <p:grpSp>
        <p:nvGrpSpPr>
          <p:cNvPr id="8" name="Group 8">
            <a:extLst>
              <a:ext uri="{FF2B5EF4-FFF2-40B4-BE49-F238E27FC236}">
                <a16:creationId xmlns:a16="http://schemas.microsoft.com/office/drawing/2014/main" id="{23E03C77-E379-57DA-9270-3E4130E554E7}"/>
              </a:ext>
            </a:extLst>
          </p:cNvPr>
          <p:cNvGrpSpPr>
            <a:grpSpLocks noChangeAspect="1"/>
          </p:cNvGrpSpPr>
          <p:nvPr/>
        </p:nvGrpSpPr>
        <p:grpSpPr>
          <a:xfrm>
            <a:off x="7239571" y="15515"/>
            <a:ext cx="2514028" cy="4024808"/>
            <a:chOff x="0" y="0"/>
            <a:chExt cx="3352038" cy="5366410"/>
          </a:xfrm>
        </p:grpSpPr>
        <p:sp>
          <p:nvSpPr>
            <p:cNvPr id="9" name="Freeform 9">
              <a:extLst>
                <a:ext uri="{FF2B5EF4-FFF2-40B4-BE49-F238E27FC236}">
                  <a16:creationId xmlns:a16="http://schemas.microsoft.com/office/drawing/2014/main" id="{53460196-9007-55F5-F18C-45A0E8B0C2C1}"/>
                </a:ext>
              </a:extLst>
            </p:cNvPr>
            <p:cNvSpPr/>
            <p:nvPr/>
          </p:nvSpPr>
          <p:spPr>
            <a:xfrm>
              <a:off x="0" y="0"/>
              <a:ext cx="3352038" cy="5366385"/>
            </a:xfrm>
            <a:custGeom>
              <a:avLst/>
              <a:gdLst/>
              <a:ahLst/>
              <a:cxnLst/>
              <a:rect l="l" t="t" r="r" b="b"/>
              <a:pathLst>
                <a:path w="3352038" h="5366385">
                  <a:moveTo>
                    <a:pt x="0" y="0"/>
                  </a:moveTo>
                  <a:cubicBezTo>
                    <a:pt x="691642" y="455422"/>
                    <a:pt x="1125347" y="1220597"/>
                    <a:pt x="1158748" y="2011680"/>
                  </a:cubicBezTo>
                  <a:cubicBezTo>
                    <a:pt x="1166749" y="2200402"/>
                    <a:pt x="1188085" y="2384425"/>
                    <a:pt x="1222502" y="2563368"/>
                  </a:cubicBezTo>
                  <a:cubicBezTo>
                    <a:pt x="1231265" y="2609342"/>
                    <a:pt x="1241044" y="2654935"/>
                    <a:pt x="1251458" y="2700147"/>
                  </a:cubicBezTo>
                  <a:cubicBezTo>
                    <a:pt x="1451864" y="3565779"/>
                    <a:pt x="1959229" y="4310507"/>
                    <a:pt x="2705989" y="4913503"/>
                  </a:cubicBezTo>
                  <a:cubicBezTo>
                    <a:pt x="2785745" y="4978019"/>
                    <a:pt x="2867914" y="5041011"/>
                    <a:pt x="2952496" y="5102479"/>
                  </a:cubicBezTo>
                  <a:cubicBezTo>
                    <a:pt x="2994787" y="5133086"/>
                    <a:pt x="3037713" y="5163439"/>
                    <a:pt x="3081020" y="5193030"/>
                  </a:cubicBezTo>
                  <a:cubicBezTo>
                    <a:pt x="3126105" y="5223891"/>
                    <a:pt x="3171952" y="5254244"/>
                    <a:pt x="3218307" y="5283835"/>
                  </a:cubicBezTo>
                  <a:cubicBezTo>
                    <a:pt x="3262376" y="5312029"/>
                    <a:pt x="3306953" y="5339588"/>
                    <a:pt x="3352038" y="5366385"/>
                  </a:cubicBezTo>
                  <a:lnTo>
                    <a:pt x="3352038" y="0"/>
                  </a:lnTo>
                  <a:close/>
                </a:path>
              </a:pathLst>
            </a:custGeom>
            <a:blipFill>
              <a:blip r:embed="rId3"/>
              <a:stretch>
                <a:fillRect l="-2273" t="-6769" r="-19838" b="-7644"/>
              </a:stretch>
            </a:blipFill>
          </p:spPr>
          <p:txBody>
            <a:bodyPr/>
            <a:lstStyle/>
            <a:p>
              <a:endParaRPr lang="en-US"/>
            </a:p>
          </p:txBody>
        </p:sp>
      </p:grpSp>
      <p:sp>
        <p:nvSpPr>
          <p:cNvPr id="10" name="Freeform 10">
            <a:extLst>
              <a:ext uri="{FF2B5EF4-FFF2-40B4-BE49-F238E27FC236}">
                <a16:creationId xmlns:a16="http://schemas.microsoft.com/office/drawing/2014/main" id="{243BA587-3E71-6A09-7708-39EA7FC40708}"/>
              </a:ext>
            </a:extLst>
          </p:cNvPr>
          <p:cNvSpPr/>
          <p:nvPr/>
        </p:nvSpPr>
        <p:spPr>
          <a:xfrm>
            <a:off x="7968329" y="1239449"/>
            <a:ext cx="1487024" cy="1487043"/>
          </a:xfrm>
          <a:custGeom>
            <a:avLst/>
            <a:gdLst/>
            <a:ahLst/>
            <a:cxnLst/>
            <a:rect l="l" t="t" r="r" b="b"/>
            <a:pathLst>
              <a:path w="1487024" h="1487043">
                <a:moveTo>
                  <a:pt x="0" y="0"/>
                </a:moveTo>
                <a:lnTo>
                  <a:pt x="1487024" y="0"/>
                </a:lnTo>
                <a:lnTo>
                  <a:pt x="1487024" y="1487043"/>
                </a:lnTo>
                <a:lnTo>
                  <a:pt x="0" y="14870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9F996115-CF04-881F-676D-24866629CA5E}"/>
              </a:ext>
            </a:extLst>
          </p:cNvPr>
          <p:cNvSpPr/>
          <p:nvPr/>
        </p:nvSpPr>
        <p:spPr>
          <a:xfrm>
            <a:off x="7968329" y="2823104"/>
            <a:ext cx="1487024" cy="1487033"/>
          </a:xfrm>
          <a:custGeom>
            <a:avLst/>
            <a:gdLst/>
            <a:ahLst/>
            <a:cxnLst/>
            <a:rect l="l" t="t" r="r" b="b"/>
            <a:pathLst>
              <a:path w="1487024" h="1487033">
                <a:moveTo>
                  <a:pt x="0" y="0"/>
                </a:moveTo>
                <a:lnTo>
                  <a:pt x="1487024" y="0"/>
                </a:lnTo>
                <a:lnTo>
                  <a:pt x="1487024" y="1487034"/>
                </a:lnTo>
                <a:lnTo>
                  <a:pt x="0" y="1487034"/>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E331D371-B6F8-BC77-F286-A10D63075DD4}"/>
              </a:ext>
            </a:extLst>
          </p:cNvPr>
          <p:cNvGrpSpPr>
            <a:grpSpLocks noChangeAspect="1"/>
          </p:cNvGrpSpPr>
          <p:nvPr/>
        </p:nvGrpSpPr>
        <p:grpSpPr>
          <a:xfrm>
            <a:off x="8015183" y="1296875"/>
            <a:ext cx="1372181" cy="1372191"/>
            <a:chOff x="0" y="0"/>
            <a:chExt cx="1829575" cy="1829587"/>
          </a:xfrm>
        </p:grpSpPr>
        <p:sp>
          <p:nvSpPr>
            <p:cNvPr id="13" name="Freeform 13">
              <a:extLst>
                <a:ext uri="{FF2B5EF4-FFF2-40B4-BE49-F238E27FC236}">
                  <a16:creationId xmlns:a16="http://schemas.microsoft.com/office/drawing/2014/main" id="{ED9983D5-6C85-7139-C2FB-AEC0BA9E32E5}"/>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7"/>
              <a:stretch>
                <a:fillRect l="-25136" r="-25136"/>
              </a:stretch>
            </a:blipFill>
          </p:spPr>
          <p:txBody>
            <a:bodyPr/>
            <a:lstStyle/>
            <a:p>
              <a:endParaRPr lang="en-US"/>
            </a:p>
          </p:txBody>
        </p:sp>
      </p:grpSp>
      <p:grpSp>
        <p:nvGrpSpPr>
          <p:cNvPr id="14" name="Group 14">
            <a:extLst>
              <a:ext uri="{FF2B5EF4-FFF2-40B4-BE49-F238E27FC236}">
                <a16:creationId xmlns:a16="http://schemas.microsoft.com/office/drawing/2014/main" id="{6DAC0E7D-261D-1815-5F9C-EF5ABE90A19D}"/>
              </a:ext>
            </a:extLst>
          </p:cNvPr>
          <p:cNvGrpSpPr>
            <a:grpSpLocks noChangeAspect="1"/>
          </p:cNvGrpSpPr>
          <p:nvPr/>
        </p:nvGrpSpPr>
        <p:grpSpPr>
          <a:xfrm>
            <a:off x="8015183" y="2880530"/>
            <a:ext cx="1372181" cy="1372181"/>
            <a:chOff x="0" y="0"/>
            <a:chExt cx="1829575" cy="1829575"/>
          </a:xfrm>
        </p:grpSpPr>
        <p:sp>
          <p:nvSpPr>
            <p:cNvPr id="15" name="Freeform 15">
              <a:extLst>
                <a:ext uri="{FF2B5EF4-FFF2-40B4-BE49-F238E27FC236}">
                  <a16:creationId xmlns:a16="http://schemas.microsoft.com/office/drawing/2014/main" id="{3B60D046-8449-5663-19B4-39FDD1778702}"/>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8"/>
              <a:stretch>
                <a:fillRect l="-25136" r="-25136"/>
              </a:stretch>
            </a:blipFill>
          </p:spPr>
          <p:txBody>
            <a:bodyPr/>
            <a:lstStyle/>
            <a:p>
              <a:endParaRPr lang="en-US"/>
            </a:p>
          </p:txBody>
        </p:sp>
      </p:grpSp>
      <p:sp>
        <p:nvSpPr>
          <p:cNvPr id="17" name="TextBox 17">
            <a:extLst>
              <a:ext uri="{FF2B5EF4-FFF2-40B4-BE49-F238E27FC236}">
                <a16:creationId xmlns:a16="http://schemas.microsoft.com/office/drawing/2014/main" id="{C7A74DD9-E6C7-F857-A987-22D04520EB59}"/>
              </a:ext>
            </a:extLst>
          </p:cNvPr>
          <p:cNvSpPr txBox="1"/>
          <p:nvPr/>
        </p:nvSpPr>
        <p:spPr>
          <a:xfrm>
            <a:off x="7750109" y="5700531"/>
            <a:ext cx="1902329" cy="269048"/>
          </a:xfrm>
          <a:prstGeom prst="rect">
            <a:avLst/>
          </a:prstGeom>
        </p:spPr>
        <p:txBody>
          <a:bodyPr lIns="0" tIns="0" rIns="0" bIns="0" rtlCol="0" anchor="t">
            <a:spAutoFit/>
          </a:bodyPr>
          <a:lstStyle/>
          <a:p>
            <a:pPr algn="r">
              <a:lnSpc>
                <a:spcPts val="2240"/>
              </a:lnSpc>
            </a:pPr>
            <a:r>
              <a:rPr lang="en-US" sz="1600" dirty="0">
                <a:solidFill>
                  <a:srgbClr val="515152"/>
                </a:solidFill>
                <a:latin typeface="Poppins"/>
                <a:ea typeface="Poppins"/>
                <a:cs typeface="Poppins"/>
                <a:sym typeface="Poppins"/>
              </a:rPr>
              <a:t>Slide 11  |  </a:t>
            </a:r>
          </a:p>
        </p:txBody>
      </p:sp>
      <p:sp>
        <p:nvSpPr>
          <p:cNvPr id="21" name="TextBox 21">
            <a:extLst>
              <a:ext uri="{FF2B5EF4-FFF2-40B4-BE49-F238E27FC236}">
                <a16:creationId xmlns:a16="http://schemas.microsoft.com/office/drawing/2014/main" id="{D26D5EC4-DC41-1E6B-9DED-21EFBAA5186A}"/>
              </a:ext>
            </a:extLst>
          </p:cNvPr>
          <p:cNvSpPr txBox="1"/>
          <p:nvPr/>
        </p:nvSpPr>
        <p:spPr>
          <a:xfrm>
            <a:off x="55811" y="203429"/>
            <a:ext cx="5650724" cy="415178"/>
          </a:xfrm>
          <a:prstGeom prst="rect">
            <a:avLst/>
          </a:prstGeom>
        </p:spPr>
        <p:txBody>
          <a:bodyPr lIns="0" tIns="0" rIns="0" bIns="0" rtlCol="0" anchor="t">
            <a:spAutoFit/>
          </a:bodyPr>
          <a:lstStyle/>
          <a:p>
            <a:pPr algn="l">
              <a:lnSpc>
                <a:spcPts val="3074"/>
              </a:lnSpc>
            </a:pPr>
            <a:r>
              <a:rPr lang="en-US" sz="3043" dirty="0">
                <a:solidFill>
                  <a:srgbClr val="E4CA90"/>
                </a:solidFill>
                <a:latin typeface="League Spartan"/>
                <a:ea typeface="League Spartan"/>
                <a:cs typeface="League Spartan"/>
                <a:sym typeface="League Spartan"/>
              </a:rPr>
              <a:t>Dealing with Illegal Mining</a:t>
            </a:r>
          </a:p>
        </p:txBody>
      </p:sp>
      <p:sp>
        <p:nvSpPr>
          <p:cNvPr id="30" name="Freeform 30">
            <a:extLst>
              <a:ext uri="{FF2B5EF4-FFF2-40B4-BE49-F238E27FC236}">
                <a16:creationId xmlns:a16="http://schemas.microsoft.com/office/drawing/2014/main" id="{F8CC5198-F753-86ED-032A-A84900F65DBC}"/>
              </a:ext>
            </a:extLst>
          </p:cNvPr>
          <p:cNvSpPr/>
          <p:nvPr/>
        </p:nvSpPr>
        <p:spPr>
          <a:xfrm>
            <a:off x="8315406" y="5704509"/>
            <a:ext cx="253608" cy="322880"/>
          </a:xfrm>
          <a:custGeom>
            <a:avLst/>
            <a:gdLst/>
            <a:ahLst/>
            <a:cxnLst/>
            <a:rect l="l" t="t" r="r" b="b"/>
            <a:pathLst>
              <a:path w="253608" h="322880">
                <a:moveTo>
                  <a:pt x="0" y="0"/>
                </a:moveTo>
                <a:lnTo>
                  <a:pt x="253608" y="0"/>
                </a:lnTo>
                <a:lnTo>
                  <a:pt x="253608" y="322880"/>
                </a:lnTo>
                <a:lnTo>
                  <a:pt x="0" y="322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Content Placeholder 18">
            <a:extLst>
              <a:ext uri="{FF2B5EF4-FFF2-40B4-BE49-F238E27FC236}">
                <a16:creationId xmlns:a16="http://schemas.microsoft.com/office/drawing/2014/main" id="{CB270C94-5925-806F-EDEF-6D269D475CF1}"/>
              </a:ext>
            </a:extLst>
          </p:cNvPr>
          <p:cNvSpPr>
            <a:spLocks noGrp="1"/>
          </p:cNvSpPr>
          <p:nvPr>
            <p:ph idx="1"/>
          </p:nvPr>
        </p:nvSpPr>
        <p:spPr>
          <a:xfrm>
            <a:off x="50025" y="729829"/>
            <a:ext cx="8265372" cy="5673571"/>
          </a:xfrm>
        </p:spPr>
        <p:txBody>
          <a:bodyPr>
            <a:noAutofit/>
          </a:bodyPr>
          <a:lstStyle/>
          <a:p>
            <a:pPr algn="just"/>
            <a:r>
              <a:rPr lang="en-US" sz="1600" dirty="0">
                <a:latin typeface="Arial" panose="020B0604020202020204" pitchFamily="34" charset="0"/>
                <a:cs typeface="Arial" panose="020B0604020202020204" pitchFamily="34" charset="0"/>
              </a:rPr>
              <a:t>Illegal mining is a criminal activity mainly carried out by armed criminal syndicates. It poses a serious threat to national security, as well as the country's economic and social stability. All South Africans, including those in the corporate sector, must unite in efforts to prevent and eradicate illegal mining</a:t>
            </a:r>
            <a:r>
              <a:rPr lang="en-US" sz="1600" b="1" dirty="0">
                <a:latin typeface="Arial" panose="020B0604020202020204" pitchFamily="34" charset="0"/>
                <a:cs typeface="Arial" panose="020B0604020202020204" pitchFamily="34" charset="0"/>
              </a:rPr>
              <a:t>. It has become clear that no single agency can combat these crimes alone, and that a multidisciplinary, intelligence-led, and integrated approach is our strongest tool.</a:t>
            </a:r>
            <a:endParaRPr lang="en-ZA" sz="1600" b="1"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ea typeface="Aptos" panose="020B0004020202020204" pitchFamily="34" charset="0"/>
                <a:cs typeface="Arial" panose="020B0604020202020204" pitchFamily="34" charset="0"/>
              </a:rPr>
              <a:t>The South African mining industry faces a significant challenge from illegal mining, predominantly perpetrated by illegal miners from neighbouring countries. This illicit activity occurs both underground and on the surface, posing considerable risks and hazards. Organised criminal groups exacerbate the problem, contributing to various offences and escalating violence. </a:t>
            </a:r>
          </a:p>
          <a:p>
            <a:pPr marL="0" indent="0" algn="just">
              <a:buNone/>
            </a:pPr>
            <a:endParaRPr lang="en-GB" sz="1600" dirty="0">
              <a:latin typeface="Arial" panose="020B0604020202020204" pitchFamily="34" charset="0"/>
              <a:ea typeface="Aptos" panose="020B0004020202020204" pitchFamily="34" charset="0"/>
              <a:cs typeface="Arial" panose="020B0604020202020204" pitchFamily="34" charset="0"/>
            </a:endParaRPr>
          </a:p>
          <a:p>
            <a:pPr algn="just"/>
            <a:r>
              <a:rPr lang="en-GB" sz="1600" dirty="0">
                <a:latin typeface="Arial" panose="020B0604020202020204" pitchFamily="34" charset="0"/>
                <a:ea typeface="Aptos" panose="020B0004020202020204" pitchFamily="34" charset="0"/>
                <a:cs typeface="Arial" panose="020B0604020202020204" pitchFamily="34" charset="0"/>
              </a:rPr>
              <a:t>The roots of the problem are complex and include factors such as unemployment, exploitation by criminals, the expansion of syndicate territories for financial gain, and neglected properties within the mining sector due to cost-cutting measures.</a:t>
            </a:r>
            <a:endParaRPr lang="en-US" sz="1600" dirty="0">
              <a:latin typeface="Arial" panose="020B0604020202020204" pitchFamily="34" charset="0"/>
              <a:cs typeface="Arial" panose="020B0604020202020204" pitchFamily="34" charset="0"/>
            </a:endParaRPr>
          </a:p>
          <a:p>
            <a:pPr marL="0" indent="0" algn="just">
              <a:buNone/>
            </a:pPr>
            <a:endParaRPr lang="en-US" sz="1600" b="0" i="0" u="none" strike="noStrike" baseline="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The high levels of illegal mining currently experienced across South Africa are severely affecting safety and security, as well as harming the economy.</a:t>
            </a:r>
          </a:p>
          <a:p>
            <a:pPr algn="just"/>
            <a:r>
              <a:rPr lang="en-US" sz="1600" dirty="0">
                <a:latin typeface="Arial" panose="020B0604020202020204" pitchFamily="34" charset="0"/>
                <a:cs typeface="Arial" panose="020B0604020202020204" pitchFamily="34" charset="0"/>
              </a:rPr>
              <a:t>The undeniable reality is that those involved in illegal mining show no regard for the safety and security of others, nor for the integrity of our infrastructure. They disregard the laws that govern the mining and minerals of the country.</a:t>
            </a:r>
          </a:p>
          <a:p>
            <a:pPr algn="just"/>
            <a:endParaRPr lang="en-ZA" sz="2000" dirty="0"/>
          </a:p>
          <a:p>
            <a:pPr marL="0" indent="0" algn="just">
              <a:buNone/>
            </a:pPr>
            <a:endParaRPr lang="en-ZA" sz="2000" dirty="0"/>
          </a:p>
        </p:txBody>
      </p:sp>
      <p:pic>
        <p:nvPicPr>
          <p:cNvPr id="20" name="Graphic 19">
            <a:extLst>
              <a:ext uri="{FF2B5EF4-FFF2-40B4-BE49-F238E27FC236}">
                <a16:creationId xmlns:a16="http://schemas.microsoft.com/office/drawing/2014/main" id="{8C0819FD-480D-90EC-409E-73663802B7E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86800" y="6384708"/>
            <a:ext cx="1031245" cy="1006692"/>
          </a:xfrm>
          <a:prstGeom prst="rect">
            <a:avLst/>
          </a:prstGeom>
        </p:spPr>
      </p:pic>
    </p:spTree>
    <p:extLst>
      <p:ext uri="{BB962C8B-B14F-4D97-AF65-F5344CB8AC3E}">
        <p14:creationId xmlns:p14="http://schemas.microsoft.com/office/powerpoint/2010/main" val="5881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a:extLst>
            <a:ext uri="{FF2B5EF4-FFF2-40B4-BE49-F238E27FC236}">
              <a16:creationId xmlns:a16="http://schemas.microsoft.com/office/drawing/2014/main" id="{01D0424C-97F3-7948-0636-29D6BB97ED0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64A3F32-B13F-4A03-E122-46BAE329D28D}"/>
              </a:ext>
            </a:extLst>
          </p:cNvPr>
          <p:cNvSpPr/>
          <p:nvPr/>
        </p:nvSpPr>
        <p:spPr>
          <a:xfrm>
            <a:off x="9131" y="6295496"/>
            <a:ext cx="2416968" cy="1205463"/>
          </a:xfrm>
          <a:custGeom>
            <a:avLst/>
            <a:gdLst/>
            <a:ahLst/>
            <a:cxnLst/>
            <a:rect l="l" t="t" r="r" b="b"/>
            <a:pathLst>
              <a:path w="2416968" h="1205463">
                <a:moveTo>
                  <a:pt x="0" y="0"/>
                </a:moveTo>
                <a:lnTo>
                  <a:pt x="2416968" y="0"/>
                </a:lnTo>
                <a:lnTo>
                  <a:pt x="2416968" y="1205463"/>
                </a:lnTo>
                <a:lnTo>
                  <a:pt x="0" y="1205463"/>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5591AEE2-D28B-1003-20C3-ADDA10BD84A0}"/>
              </a:ext>
            </a:extLst>
          </p:cNvPr>
          <p:cNvGrpSpPr/>
          <p:nvPr/>
        </p:nvGrpSpPr>
        <p:grpSpPr>
          <a:xfrm>
            <a:off x="0" y="6295496"/>
            <a:ext cx="9753600" cy="75689"/>
            <a:chOff x="0" y="0"/>
            <a:chExt cx="4323108" cy="33548"/>
          </a:xfrm>
        </p:grpSpPr>
        <p:sp>
          <p:nvSpPr>
            <p:cNvPr id="4" name="Freeform 4">
              <a:extLst>
                <a:ext uri="{FF2B5EF4-FFF2-40B4-BE49-F238E27FC236}">
                  <a16:creationId xmlns:a16="http://schemas.microsoft.com/office/drawing/2014/main" id="{C2655159-174C-92A0-43E4-70E3CF9C516E}"/>
                </a:ext>
              </a:extLst>
            </p:cNvPr>
            <p:cNvSpPr/>
            <p:nvPr/>
          </p:nvSpPr>
          <p:spPr>
            <a:xfrm>
              <a:off x="0" y="0"/>
              <a:ext cx="4323109" cy="33548"/>
            </a:xfrm>
            <a:custGeom>
              <a:avLst/>
              <a:gdLst/>
              <a:ahLst/>
              <a:cxnLst/>
              <a:rect l="l" t="t" r="r" b="b"/>
              <a:pathLst>
                <a:path w="4323109" h="33548">
                  <a:moveTo>
                    <a:pt x="0" y="0"/>
                  </a:moveTo>
                  <a:lnTo>
                    <a:pt x="4323109" y="0"/>
                  </a:lnTo>
                  <a:lnTo>
                    <a:pt x="4323109" y="33548"/>
                  </a:lnTo>
                  <a:lnTo>
                    <a:pt x="0" y="33548"/>
                  </a:lnTo>
                  <a:close/>
                </a:path>
              </a:pathLst>
            </a:custGeom>
            <a:solidFill>
              <a:srgbClr val="146839"/>
            </a:solidFill>
          </p:spPr>
          <p:txBody>
            <a:bodyPr/>
            <a:lstStyle/>
            <a:p>
              <a:endParaRPr lang="en-US"/>
            </a:p>
          </p:txBody>
        </p:sp>
        <p:sp>
          <p:nvSpPr>
            <p:cNvPr id="5" name="TextBox 5">
              <a:extLst>
                <a:ext uri="{FF2B5EF4-FFF2-40B4-BE49-F238E27FC236}">
                  <a16:creationId xmlns:a16="http://schemas.microsoft.com/office/drawing/2014/main" id="{AFDB7601-C073-0A4C-54AA-7A04539B75A1}"/>
                </a:ext>
              </a:extLst>
            </p:cNvPr>
            <p:cNvSpPr txBox="1"/>
            <p:nvPr/>
          </p:nvSpPr>
          <p:spPr>
            <a:xfrm>
              <a:off x="0" y="-38100"/>
              <a:ext cx="4323108" cy="71648"/>
            </a:xfrm>
            <a:prstGeom prst="rect">
              <a:avLst/>
            </a:prstGeom>
          </p:spPr>
          <p:txBody>
            <a:bodyPr lIns="27093" tIns="27093" rIns="27093" bIns="27093" rtlCol="0" anchor="ctr"/>
            <a:lstStyle/>
            <a:p>
              <a:pPr algn="ctr">
                <a:lnSpc>
                  <a:spcPts val="1418"/>
                </a:lnSpc>
              </a:pPr>
              <a:endParaRPr/>
            </a:p>
          </p:txBody>
        </p:sp>
      </p:grpSp>
      <p:grpSp>
        <p:nvGrpSpPr>
          <p:cNvPr id="6" name="Group 6">
            <a:extLst>
              <a:ext uri="{FF2B5EF4-FFF2-40B4-BE49-F238E27FC236}">
                <a16:creationId xmlns:a16="http://schemas.microsoft.com/office/drawing/2014/main" id="{708B28F0-AFCE-ABEE-1D21-EBC47A7DB807}"/>
              </a:ext>
            </a:extLst>
          </p:cNvPr>
          <p:cNvGrpSpPr>
            <a:grpSpLocks noChangeAspect="1"/>
          </p:cNvGrpSpPr>
          <p:nvPr/>
        </p:nvGrpSpPr>
        <p:grpSpPr>
          <a:xfrm>
            <a:off x="6987721" y="704"/>
            <a:ext cx="2765879" cy="4647952"/>
            <a:chOff x="0" y="0"/>
            <a:chExt cx="3687839" cy="6197270"/>
          </a:xfrm>
        </p:grpSpPr>
        <p:sp>
          <p:nvSpPr>
            <p:cNvPr id="7" name="Freeform 7">
              <a:extLst>
                <a:ext uri="{FF2B5EF4-FFF2-40B4-BE49-F238E27FC236}">
                  <a16:creationId xmlns:a16="http://schemas.microsoft.com/office/drawing/2014/main" id="{B874DDB8-F19C-D1C1-5CDA-407E73CE3C9F}"/>
                </a:ext>
              </a:extLst>
            </p:cNvPr>
            <p:cNvSpPr/>
            <p:nvPr/>
          </p:nvSpPr>
          <p:spPr>
            <a:xfrm>
              <a:off x="10160" y="0"/>
              <a:ext cx="3677666" cy="5941823"/>
            </a:xfrm>
            <a:custGeom>
              <a:avLst/>
              <a:gdLst/>
              <a:ahLst/>
              <a:cxnLst/>
              <a:rect l="l" t="t" r="r" b="b"/>
              <a:pathLst>
                <a:path w="3677666" h="5941823">
                  <a:moveTo>
                    <a:pt x="0" y="0"/>
                  </a:moveTo>
                  <a:cubicBezTo>
                    <a:pt x="826389" y="462915"/>
                    <a:pt x="1321435" y="1350645"/>
                    <a:pt x="1304798" y="2244217"/>
                  </a:cubicBezTo>
                  <a:cubicBezTo>
                    <a:pt x="1301242" y="2433066"/>
                    <a:pt x="1311275" y="2617851"/>
                    <a:pt x="1334770" y="2798191"/>
                  </a:cubicBezTo>
                  <a:cubicBezTo>
                    <a:pt x="1340866" y="2844546"/>
                    <a:pt x="1347597" y="2890647"/>
                    <a:pt x="1355471" y="2936367"/>
                  </a:cubicBezTo>
                  <a:cubicBezTo>
                    <a:pt x="1502918" y="3811016"/>
                    <a:pt x="1964309" y="4581271"/>
                    <a:pt x="2673223" y="5222367"/>
                  </a:cubicBezTo>
                  <a:cubicBezTo>
                    <a:pt x="2826385" y="5360924"/>
                    <a:pt x="2989580" y="5494782"/>
                    <a:pt x="3162046" y="5618988"/>
                  </a:cubicBezTo>
                  <a:lnTo>
                    <a:pt x="3162173" y="5619116"/>
                  </a:lnTo>
                  <a:cubicBezTo>
                    <a:pt x="3198368" y="5645278"/>
                    <a:pt x="3235071" y="5670931"/>
                    <a:pt x="3272282" y="5696078"/>
                  </a:cubicBezTo>
                  <a:cubicBezTo>
                    <a:pt x="3402711" y="5784597"/>
                    <a:pt x="3537966" y="5867274"/>
                    <a:pt x="3677666" y="5941823"/>
                  </a:cubicBezTo>
                  <a:lnTo>
                    <a:pt x="3677666" y="0"/>
                  </a:lnTo>
                  <a:close/>
                </a:path>
              </a:pathLst>
            </a:custGeom>
            <a:solidFill>
              <a:srgbClr val="C48F31"/>
            </a:solidFill>
          </p:spPr>
          <p:txBody>
            <a:bodyPr/>
            <a:lstStyle/>
            <a:p>
              <a:endParaRPr lang="en-US"/>
            </a:p>
          </p:txBody>
        </p:sp>
      </p:grpSp>
      <p:grpSp>
        <p:nvGrpSpPr>
          <p:cNvPr id="8" name="Group 8">
            <a:extLst>
              <a:ext uri="{FF2B5EF4-FFF2-40B4-BE49-F238E27FC236}">
                <a16:creationId xmlns:a16="http://schemas.microsoft.com/office/drawing/2014/main" id="{A12D7A23-FA61-B043-9197-9F2DC70F4413}"/>
              </a:ext>
            </a:extLst>
          </p:cNvPr>
          <p:cNvGrpSpPr>
            <a:grpSpLocks noChangeAspect="1"/>
          </p:cNvGrpSpPr>
          <p:nvPr/>
        </p:nvGrpSpPr>
        <p:grpSpPr>
          <a:xfrm>
            <a:off x="7239571" y="15515"/>
            <a:ext cx="2514028" cy="4024808"/>
            <a:chOff x="0" y="0"/>
            <a:chExt cx="3352038" cy="5366410"/>
          </a:xfrm>
        </p:grpSpPr>
        <p:sp>
          <p:nvSpPr>
            <p:cNvPr id="9" name="Freeform 9">
              <a:extLst>
                <a:ext uri="{FF2B5EF4-FFF2-40B4-BE49-F238E27FC236}">
                  <a16:creationId xmlns:a16="http://schemas.microsoft.com/office/drawing/2014/main" id="{8FB8BC90-4763-4413-9DC4-274E0E34425D}"/>
                </a:ext>
              </a:extLst>
            </p:cNvPr>
            <p:cNvSpPr/>
            <p:nvPr/>
          </p:nvSpPr>
          <p:spPr>
            <a:xfrm>
              <a:off x="0" y="0"/>
              <a:ext cx="3352038" cy="5366385"/>
            </a:xfrm>
            <a:custGeom>
              <a:avLst/>
              <a:gdLst/>
              <a:ahLst/>
              <a:cxnLst/>
              <a:rect l="l" t="t" r="r" b="b"/>
              <a:pathLst>
                <a:path w="3352038" h="5366385">
                  <a:moveTo>
                    <a:pt x="0" y="0"/>
                  </a:moveTo>
                  <a:cubicBezTo>
                    <a:pt x="691642" y="455422"/>
                    <a:pt x="1125347" y="1220597"/>
                    <a:pt x="1158748" y="2011680"/>
                  </a:cubicBezTo>
                  <a:cubicBezTo>
                    <a:pt x="1166749" y="2200402"/>
                    <a:pt x="1188085" y="2384425"/>
                    <a:pt x="1222502" y="2563368"/>
                  </a:cubicBezTo>
                  <a:cubicBezTo>
                    <a:pt x="1231265" y="2609342"/>
                    <a:pt x="1241044" y="2654935"/>
                    <a:pt x="1251458" y="2700147"/>
                  </a:cubicBezTo>
                  <a:cubicBezTo>
                    <a:pt x="1451864" y="3565779"/>
                    <a:pt x="1959229" y="4310507"/>
                    <a:pt x="2705989" y="4913503"/>
                  </a:cubicBezTo>
                  <a:cubicBezTo>
                    <a:pt x="2785745" y="4978019"/>
                    <a:pt x="2867914" y="5041011"/>
                    <a:pt x="2952496" y="5102479"/>
                  </a:cubicBezTo>
                  <a:cubicBezTo>
                    <a:pt x="2994787" y="5133086"/>
                    <a:pt x="3037713" y="5163439"/>
                    <a:pt x="3081020" y="5193030"/>
                  </a:cubicBezTo>
                  <a:cubicBezTo>
                    <a:pt x="3126105" y="5223891"/>
                    <a:pt x="3171952" y="5254244"/>
                    <a:pt x="3218307" y="5283835"/>
                  </a:cubicBezTo>
                  <a:cubicBezTo>
                    <a:pt x="3262376" y="5312029"/>
                    <a:pt x="3306953" y="5339588"/>
                    <a:pt x="3352038" y="5366385"/>
                  </a:cubicBezTo>
                  <a:lnTo>
                    <a:pt x="3352038" y="0"/>
                  </a:lnTo>
                  <a:close/>
                </a:path>
              </a:pathLst>
            </a:custGeom>
            <a:blipFill>
              <a:blip r:embed="rId3"/>
              <a:stretch>
                <a:fillRect l="-2273" t="-6769" r="-19838" b="-7644"/>
              </a:stretch>
            </a:blipFill>
          </p:spPr>
          <p:txBody>
            <a:bodyPr/>
            <a:lstStyle/>
            <a:p>
              <a:endParaRPr lang="en-US"/>
            </a:p>
          </p:txBody>
        </p:sp>
      </p:grpSp>
      <p:sp>
        <p:nvSpPr>
          <p:cNvPr id="10" name="Freeform 10">
            <a:extLst>
              <a:ext uri="{FF2B5EF4-FFF2-40B4-BE49-F238E27FC236}">
                <a16:creationId xmlns:a16="http://schemas.microsoft.com/office/drawing/2014/main" id="{E5D19273-4E40-1DA6-24B7-C644B86A369D}"/>
              </a:ext>
            </a:extLst>
          </p:cNvPr>
          <p:cNvSpPr/>
          <p:nvPr/>
        </p:nvSpPr>
        <p:spPr>
          <a:xfrm>
            <a:off x="7968329" y="1239449"/>
            <a:ext cx="1487024" cy="1487043"/>
          </a:xfrm>
          <a:custGeom>
            <a:avLst/>
            <a:gdLst/>
            <a:ahLst/>
            <a:cxnLst/>
            <a:rect l="l" t="t" r="r" b="b"/>
            <a:pathLst>
              <a:path w="1487024" h="1487043">
                <a:moveTo>
                  <a:pt x="0" y="0"/>
                </a:moveTo>
                <a:lnTo>
                  <a:pt x="1487024" y="0"/>
                </a:lnTo>
                <a:lnTo>
                  <a:pt x="1487024" y="1487043"/>
                </a:lnTo>
                <a:lnTo>
                  <a:pt x="0" y="14870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92C03192-E331-E2C0-564F-97F75D9284F2}"/>
              </a:ext>
            </a:extLst>
          </p:cNvPr>
          <p:cNvSpPr/>
          <p:nvPr/>
        </p:nvSpPr>
        <p:spPr>
          <a:xfrm>
            <a:off x="7968329" y="2823104"/>
            <a:ext cx="1487024" cy="1487033"/>
          </a:xfrm>
          <a:custGeom>
            <a:avLst/>
            <a:gdLst/>
            <a:ahLst/>
            <a:cxnLst/>
            <a:rect l="l" t="t" r="r" b="b"/>
            <a:pathLst>
              <a:path w="1487024" h="1487033">
                <a:moveTo>
                  <a:pt x="0" y="0"/>
                </a:moveTo>
                <a:lnTo>
                  <a:pt x="1487024" y="0"/>
                </a:lnTo>
                <a:lnTo>
                  <a:pt x="1487024" y="1487034"/>
                </a:lnTo>
                <a:lnTo>
                  <a:pt x="0" y="1487034"/>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DAA61AF0-DD93-02EC-49C1-E6EBBF383741}"/>
              </a:ext>
            </a:extLst>
          </p:cNvPr>
          <p:cNvGrpSpPr>
            <a:grpSpLocks noChangeAspect="1"/>
          </p:cNvGrpSpPr>
          <p:nvPr/>
        </p:nvGrpSpPr>
        <p:grpSpPr>
          <a:xfrm>
            <a:off x="8015183" y="1296875"/>
            <a:ext cx="1372181" cy="1372191"/>
            <a:chOff x="0" y="0"/>
            <a:chExt cx="1829575" cy="1829587"/>
          </a:xfrm>
        </p:grpSpPr>
        <p:sp>
          <p:nvSpPr>
            <p:cNvPr id="13" name="Freeform 13">
              <a:extLst>
                <a:ext uri="{FF2B5EF4-FFF2-40B4-BE49-F238E27FC236}">
                  <a16:creationId xmlns:a16="http://schemas.microsoft.com/office/drawing/2014/main" id="{5AC49B3A-88F4-7D58-71EF-20E7F5662722}"/>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7"/>
              <a:stretch>
                <a:fillRect l="-25136" r="-25136"/>
              </a:stretch>
            </a:blipFill>
          </p:spPr>
          <p:txBody>
            <a:bodyPr/>
            <a:lstStyle/>
            <a:p>
              <a:endParaRPr lang="en-US"/>
            </a:p>
          </p:txBody>
        </p:sp>
      </p:grpSp>
      <p:grpSp>
        <p:nvGrpSpPr>
          <p:cNvPr id="14" name="Group 14">
            <a:extLst>
              <a:ext uri="{FF2B5EF4-FFF2-40B4-BE49-F238E27FC236}">
                <a16:creationId xmlns:a16="http://schemas.microsoft.com/office/drawing/2014/main" id="{2A917FFC-3C25-7F72-CE0E-4E687DD04158}"/>
              </a:ext>
            </a:extLst>
          </p:cNvPr>
          <p:cNvGrpSpPr>
            <a:grpSpLocks noChangeAspect="1"/>
          </p:cNvGrpSpPr>
          <p:nvPr/>
        </p:nvGrpSpPr>
        <p:grpSpPr>
          <a:xfrm>
            <a:off x="8015183" y="2880530"/>
            <a:ext cx="1372181" cy="1372181"/>
            <a:chOff x="0" y="0"/>
            <a:chExt cx="1829575" cy="1829575"/>
          </a:xfrm>
        </p:grpSpPr>
        <p:sp>
          <p:nvSpPr>
            <p:cNvPr id="15" name="Freeform 15">
              <a:extLst>
                <a:ext uri="{FF2B5EF4-FFF2-40B4-BE49-F238E27FC236}">
                  <a16:creationId xmlns:a16="http://schemas.microsoft.com/office/drawing/2014/main" id="{3857AB75-7BEB-EA27-4C91-14FEC27690FE}"/>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8"/>
              <a:stretch>
                <a:fillRect l="-25136" r="-25136"/>
              </a:stretch>
            </a:blipFill>
          </p:spPr>
          <p:txBody>
            <a:bodyPr/>
            <a:lstStyle/>
            <a:p>
              <a:endParaRPr lang="en-US"/>
            </a:p>
          </p:txBody>
        </p:sp>
      </p:grpSp>
      <p:sp>
        <p:nvSpPr>
          <p:cNvPr id="17" name="TextBox 17">
            <a:extLst>
              <a:ext uri="{FF2B5EF4-FFF2-40B4-BE49-F238E27FC236}">
                <a16:creationId xmlns:a16="http://schemas.microsoft.com/office/drawing/2014/main" id="{7811A597-77E7-3C74-CB6B-8FBD49BEA1C7}"/>
              </a:ext>
            </a:extLst>
          </p:cNvPr>
          <p:cNvSpPr txBox="1"/>
          <p:nvPr/>
        </p:nvSpPr>
        <p:spPr>
          <a:xfrm>
            <a:off x="7750109" y="5700531"/>
            <a:ext cx="1902329" cy="269048"/>
          </a:xfrm>
          <a:prstGeom prst="rect">
            <a:avLst/>
          </a:prstGeom>
        </p:spPr>
        <p:txBody>
          <a:bodyPr lIns="0" tIns="0" rIns="0" bIns="0" rtlCol="0" anchor="t">
            <a:spAutoFit/>
          </a:bodyPr>
          <a:lstStyle/>
          <a:p>
            <a:pPr algn="r">
              <a:lnSpc>
                <a:spcPts val="2240"/>
              </a:lnSpc>
            </a:pPr>
            <a:r>
              <a:rPr lang="en-US" sz="1600" dirty="0">
                <a:solidFill>
                  <a:srgbClr val="515152"/>
                </a:solidFill>
                <a:latin typeface="Poppins"/>
                <a:ea typeface="Poppins"/>
                <a:cs typeface="Poppins"/>
                <a:sym typeface="Poppins"/>
              </a:rPr>
              <a:t>Slide 12  |  </a:t>
            </a:r>
          </a:p>
        </p:txBody>
      </p:sp>
      <p:sp>
        <p:nvSpPr>
          <p:cNvPr id="21" name="TextBox 21">
            <a:extLst>
              <a:ext uri="{FF2B5EF4-FFF2-40B4-BE49-F238E27FC236}">
                <a16:creationId xmlns:a16="http://schemas.microsoft.com/office/drawing/2014/main" id="{ABF52A5E-6537-A71A-8F31-0169A83F28FF}"/>
              </a:ext>
            </a:extLst>
          </p:cNvPr>
          <p:cNvSpPr txBox="1"/>
          <p:nvPr/>
        </p:nvSpPr>
        <p:spPr>
          <a:xfrm>
            <a:off x="304800" y="512832"/>
            <a:ext cx="5650724" cy="415178"/>
          </a:xfrm>
          <a:prstGeom prst="rect">
            <a:avLst/>
          </a:prstGeom>
        </p:spPr>
        <p:txBody>
          <a:bodyPr lIns="0" tIns="0" rIns="0" bIns="0" rtlCol="0" anchor="t">
            <a:spAutoFit/>
          </a:bodyPr>
          <a:lstStyle/>
          <a:p>
            <a:pPr algn="l">
              <a:lnSpc>
                <a:spcPts val="3074"/>
              </a:lnSpc>
            </a:pPr>
            <a:r>
              <a:rPr lang="en-US" sz="3043" dirty="0">
                <a:solidFill>
                  <a:srgbClr val="E4CA90"/>
                </a:solidFill>
                <a:latin typeface="League Spartan"/>
                <a:ea typeface="League Spartan"/>
                <a:cs typeface="League Spartan"/>
                <a:sym typeface="League Spartan"/>
              </a:rPr>
              <a:t>Dealing with Illegal Mining</a:t>
            </a:r>
          </a:p>
        </p:txBody>
      </p:sp>
      <p:sp>
        <p:nvSpPr>
          <p:cNvPr id="30" name="Freeform 30">
            <a:extLst>
              <a:ext uri="{FF2B5EF4-FFF2-40B4-BE49-F238E27FC236}">
                <a16:creationId xmlns:a16="http://schemas.microsoft.com/office/drawing/2014/main" id="{8E722A6A-36AD-0E26-F538-CB239FD2010A}"/>
              </a:ext>
            </a:extLst>
          </p:cNvPr>
          <p:cNvSpPr/>
          <p:nvPr/>
        </p:nvSpPr>
        <p:spPr>
          <a:xfrm>
            <a:off x="8315406" y="5704509"/>
            <a:ext cx="253608" cy="322880"/>
          </a:xfrm>
          <a:custGeom>
            <a:avLst/>
            <a:gdLst/>
            <a:ahLst/>
            <a:cxnLst/>
            <a:rect l="l" t="t" r="r" b="b"/>
            <a:pathLst>
              <a:path w="253608" h="322880">
                <a:moveTo>
                  <a:pt x="0" y="0"/>
                </a:moveTo>
                <a:lnTo>
                  <a:pt x="253608" y="0"/>
                </a:lnTo>
                <a:lnTo>
                  <a:pt x="253608" y="322880"/>
                </a:lnTo>
                <a:lnTo>
                  <a:pt x="0" y="322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Content Placeholder 18">
            <a:extLst>
              <a:ext uri="{FF2B5EF4-FFF2-40B4-BE49-F238E27FC236}">
                <a16:creationId xmlns:a16="http://schemas.microsoft.com/office/drawing/2014/main" id="{72C3CD16-FE9B-E8CA-833F-5E775CC602C9}"/>
              </a:ext>
            </a:extLst>
          </p:cNvPr>
          <p:cNvSpPr>
            <a:spLocks noGrp="1"/>
          </p:cNvSpPr>
          <p:nvPr>
            <p:ph idx="1"/>
          </p:nvPr>
        </p:nvSpPr>
        <p:spPr>
          <a:xfrm>
            <a:off x="35680" y="1438830"/>
            <a:ext cx="7946019" cy="4851880"/>
          </a:xfrm>
        </p:spPr>
        <p:txBody>
          <a:bodyPr>
            <a:noAutofit/>
          </a:bodyPr>
          <a:lstStyle/>
          <a:p>
            <a:pPr algn="just"/>
            <a:r>
              <a:rPr lang="en-US" sz="1600" dirty="0">
                <a:latin typeface="Arial" panose="020B0604020202020204" pitchFamily="34" charset="0"/>
                <a:cs typeface="Arial" panose="020B0604020202020204" pitchFamily="34" charset="0"/>
              </a:rPr>
              <a:t>Illicit mining is associated with intimidation, proliferation of illegal high-caliber firearms, human trafficking, as well as the involvement of foreign nationals in illicit mining and the trafficking of precious metals. </a:t>
            </a:r>
          </a:p>
          <a:p>
            <a:pPr algn="just"/>
            <a:endParaRPr lang="en-US" sz="160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The phenomenon impacts across various sectors and clusters of government and threatens national security, the government’s authority as well as the economy and society. Illegal mining further culminates in the trafficking of precious metals and is linked to illegal trade in arms and explosives, as well as human smuggling and trafficking. </a:t>
            </a:r>
          </a:p>
          <a:p>
            <a:pPr marL="0" indent="0" algn="just">
              <a:buNone/>
            </a:pPr>
            <a:endParaRPr lang="en-US"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ea typeface="Aptos" panose="020B0004020202020204" pitchFamily="34" charset="0"/>
                <a:cs typeface="Arial" panose="020B0604020202020204" pitchFamily="34" charset="0"/>
              </a:rPr>
              <a:t>Beyond immediate threats to safety, illegal mining inflicts severe environmental consequences, compromising water sources, polluting ecosystems, and leaving landscapes scarred. </a:t>
            </a:r>
          </a:p>
          <a:p>
            <a:pPr marL="0" indent="0" algn="just">
              <a:buNone/>
            </a:pPr>
            <a:endParaRPr lang="en-GB" sz="1600" dirty="0">
              <a:latin typeface="Arial" panose="020B0604020202020204" pitchFamily="34" charset="0"/>
              <a:ea typeface="Aptos" panose="020B0004020202020204" pitchFamily="34" charset="0"/>
              <a:cs typeface="Arial" panose="020B0604020202020204" pitchFamily="34" charset="0"/>
            </a:endParaRPr>
          </a:p>
          <a:p>
            <a:pPr algn="just"/>
            <a:r>
              <a:rPr lang="en-GB" sz="1600" dirty="0">
                <a:latin typeface="Arial" panose="020B0604020202020204" pitchFamily="34" charset="0"/>
                <a:ea typeface="Aptos" panose="020B0004020202020204" pitchFamily="34" charset="0"/>
                <a:cs typeface="Arial" panose="020B0604020202020204" pitchFamily="34" charset="0"/>
              </a:rPr>
              <a:t>The cycle of illegal mining sustains itself through a network of supply and demand, with apprehended miners shielding their handlers. Effectively, addressing the issue requires a comprehensive approach, considering social, economic, environmental, and law enforcement dimensions</a:t>
            </a:r>
          </a:p>
          <a:p>
            <a:pPr algn="just"/>
            <a:endParaRPr lang="en-ZA" sz="2000" dirty="0"/>
          </a:p>
        </p:txBody>
      </p:sp>
      <p:pic>
        <p:nvPicPr>
          <p:cNvPr id="20" name="Graphic 19">
            <a:extLst>
              <a:ext uri="{FF2B5EF4-FFF2-40B4-BE49-F238E27FC236}">
                <a16:creationId xmlns:a16="http://schemas.microsoft.com/office/drawing/2014/main" id="{FC3FC162-1977-919F-2883-E2F26FC0BDE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86800" y="6384708"/>
            <a:ext cx="1031245" cy="1006692"/>
          </a:xfrm>
          <a:prstGeom prst="rect">
            <a:avLst/>
          </a:prstGeom>
        </p:spPr>
      </p:pic>
    </p:spTree>
    <p:extLst>
      <p:ext uri="{BB962C8B-B14F-4D97-AF65-F5344CB8AC3E}">
        <p14:creationId xmlns:p14="http://schemas.microsoft.com/office/powerpoint/2010/main" val="281856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a:extLst>
            <a:ext uri="{FF2B5EF4-FFF2-40B4-BE49-F238E27FC236}">
              <a16:creationId xmlns:a16="http://schemas.microsoft.com/office/drawing/2014/main" id="{13F28870-4EAC-4E41-2976-4F18CDA9160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E8B6EA2-A1AA-41FE-7E1D-69B42C95CD29}"/>
              </a:ext>
            </a:extLst>
          </p:cNvPr>
          <p:cNvSpPr/>
          <p:nvPr/>
        </p:nvSpPr>
        <p:spPr>
          <a:xfrm>
            <a:off x="9131" y="6295496"/>
            <a:ext cx="2416968" cy="1205463"/>
          </a:xfrm>
          <a:custGeom>
            <a:avLst/>
            <a:gdLst/>
            <a:ahLst/>
            <a:cxnLst/>
            <a:rect l="l" t="t" r="r" b="b"/>
            <a:pathLst>
              <a:path w="2416968" h="1205463">
                <a:moveTo>
                  <a:pt x="0" y="0"/>
                </a:moveTo>
                <a:lnTo>
                  <a:pt x="2416968" y="0"/>
                </a:lnTo>
                <a:lnTo>
                  <a:pt x="2416968" y="1205463"/>
                </a:lnTo>
                <a:lnTo>
                  <a:pt x="0" y="1205463"/>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3DED11F3-41D8-3C07-23CD-B41E195D0981}"/>
              </a:ext>
            </a:extLst>
          </p:cNvPr>
          <p:cNvGrpSpPr/>
          <p:nvPr/>
        </p:nvGrpSpPr>
        <p:grpSpPr>
          <a:xfrm>
            <a:off x="0" y="6295496"/>
            <a:ext cx="9753600" cy="75689"/>
            <a:chOff x="0" y="0"/>
            <a:chExt cx="4323108" cy="33548"/>
          </a:xfrm>
        </p:grpSpPr>
        <p:sp>
          <p:nvSpPr>
            <p:cNvPr id="4" name="Freeform 4">
              <a:extLst>
                <a:ext uri="{FF2B5EF4-FFF2-40B4-BE49-F238E27FC236}">
                  <a16:creationId xmlns:a16="http://schemas.microsoft.com/office/drawing/2014/main" id="{F1F754D9-A18C-3054-091F-41D8D87F855F}"/>
                </a:ext>
              </a:extLst>
            </p:cNvPr>
            <p:cNvSpPr/>
            <p:nvPr/>
          </p:nvSpPr>
          <p:spPr>
            <a:xfrm>
              <a:off x="0" y="0"/>
              <a:ext cx="4323109" cy="33548"/>
            </a:xfrm>
            <a:custGeom>
              <a:avLst/>
              <a:gdLst/>
              <a:ahLst/>
              <a:cxnLst/>
              <a:rect l="l" t="t" r="r" b="b"/>
              <a:pathLst>
                <a:path w="4323109" h="33548">
                  <a:moveTo>
                    <a:pt x="0" y="0"/>
                  </a:moveTo>
                  <a:lnTo>
                    <a:pt x="4323109" y="0"/>
                  </a:lnTo>
                  <a:lnTo>
                    <a:pt x="4323109" y="33548"/>
                  </a:lnTo>
                  <a:lnTo>
                    <a:pt x="0" y="33548"/>
                  </a:lnTo>
                  <a:close/>
                </a:path>
              </a:pathLst>
            </a:custGeom>
            <a:solidFill>
              <a:srgbClr val="146839"/>
            </a:solidFill>
          </p:spPr>
          <p:txBody>
            <a:bodyPr/>
            <a:lstStyle/>
            <a:p>
              <a:endParaRPr lang="en-US"/>
            </a:p>
          </p:txBody>
        </p:sp>
        <p:sp>
          <p:nvSpPr>
            <p:cNvPr id="5" name="TextBox 5">
              <a:extLst>
                <a:ext uri="{FF2B5EF4-FFF2-40B4-BE49-F238E27FC236}">
                  <a16:creationId xmlns:a16="http://schemas.microsoft.com/office/drawing/2014/main" id="{E143A519-2120-52A2-FE69-4F607C5A1320}"/>
                </a:ext>
              </a:extLst>
            </p:cNvPr>
            <p:cNvSpPr txBox="1"/>
            <p:nvPr/>
          </p:nvSpPr>
          <p:spPr>
            <a:xfrm>
              <a:off x="0" y="-38100"/>
              <a:ext cx="4323108" cy="71648"/>
            </a:xfrm>
            <a:prstGeom prst="rect">
              <a:avLst/>
            </a:prstGeom>
          </p:spPr>
          <p:txBody>
            <a:bodyPr lIns="27093" tIns="27093" rIns="27093" bIns="27093" rtlCol="0" anchor="ctr"/>
            <a:lstStyle/>
            <a:p>
              <a:pPr algn="ctr">
                <a:lnSpc>
                  <a:spcPts val="1418"/>
                </a:lnSpc>
              </a:pPr>
              <a:endParaRPr/>
            </a:p>
          </p:txBody>
        </p:sp>
      </p:grpSp>
      <p:grpSp>
        <p:nvGrpSpPr>
          <p:cNvPr id="6" name="Group 6">
            <a:extLst>
              <a:ext uri="{FF2B5EF4-FFF2-40B4-BE49-F238E27FC236}">
                <a16:creationId xmlns:a16="http://schemas.microsoft.com/office/drawing/2014/main" id="{22F7D097-526D-CE79-BDE8-2138A8859C37}"/>
              </a:ext>
            </a:extLst>
          </p:cNvPr>
          <p:cNvGrpSpPr>
            <a:grpSpLocks noChangeAspect="1"/>
          </p:cNvGrpSpPr>
          <p:nvPr/>
        </p:nvGrpSpPr>
        <p:grpSpPr>
          <a:xfrm>
            <a:off x="6987721" y="704"/>
            <a:ext cx="2765879" cy="4647952"/>
            <a:chOff x="0" y="0"/>
            <a:chExt cx="3687839" cy="6197270"/>
          </a:xfrm>
        </p:grpSpPr>
        <p:sp>
          <p:nvSpPr>
            <p:cNvPr id="7" name="Freeform 7">
              <a:extLst>
                <a:ext uri="{FF2B5EF4-FFF2-40B4-BE49-F238E27FC236}">
                  <a16:creationId xmlns:a16="http://schemas.microsoft.com/office/drawing/2014/main" id="{FCC9FFF1-8761-7174-00A1-61651C66B595}"/>
                </a:ext>
              </a:extLst>
            </p:cNvPr>
            <p:cNvSpPr/>
            <p:nvPr/>
          </p:nvSpPr>
          <p:spPr>
            <a:xfrm>
              <a:off x="10160" y="0"/>
              <a:ext cx="3677666" cy="5941823"/>
            </a:xfrm>
            <a:custGeom>
              <a:avLst/>
              <a:gdLst/>
              <a:ahLst/>
              <a:cxnLst/>
              <a:rect l="l" t="t" r="r" b="b"/>
              <a:pathLst>
                <a:path w="3677666" h="5941823">
                  <a:moveTo>
                    <a:pt x="0" y="0"/>
                  </a:moveTo>
                  <a:cubicBezTo>
                    <a:pt x="826389" y="462915"/>
                    <a:pt x="1321435" y="1350645"/>
                    <a:pt x="1304798" y="2244217"/>
                  </a:cubicBezTo>
                  <a:cubicBezTo>
                    <a:pt x="1301242" y="2433066"/>
                    <a:pt x="1311275" y="2617851"/>
                    <a:pt x="1334770" y="2798191"/>
                  </a:cubicBezTo>
                  <a:cubicBezTo>
                    <a:pt x="1340866" y="2844546"/>
                    <a:pt x="1347597" y="2890647"/>
                    <a:pt x="1355471" y="2936367"/>
                  </a:cubicBezTo>
                  <a:cubicBezTo>
                    <a:pt x="1502918" y="3811016"/>
                    <a:pt x="1964309" y="4581271"/>
                    <a:pt x="2673223" y="5222367"/>
                  </a:cubicBezTo>
                  <a:cubicBezTo>
                    <a:pt x="2826385" y="5360924"/>
                    <a:pt x="2989580" y="5494782"/>
                    <a:pt x="3162046" y="5618988"/>
                  </a:cubicBezTo>
                  <a:lnTo>
                    <a:pt x="3162173" y="5619116"/>
                  </a:lnTo>
                  <a:cubicBezTo>
                    <a:pt x="3198368" y="5645278"/>
                    <a:pt x="3235071" y="5670931"/>
                    <a:pt x="3272282" y="5696078"/>
                  </a:cubicBezTo>
                  <a:cubicBezTo>
                    <a:pt x="3402711" y="5784597"/>
                    <a:pt x="3537966" y="5867274"/>
                    <a:pt x="3677666" y="5941823"/>
                  </a:cubicBezTo>
                  <a:lnTo>
                    <a:pt x="3677666" y="0"/>
                  </a:lnTo>
                  <a:close/>
                </a:path>
              </a:pathLst>
            </a:custGeom>
            <a:solidFill>
              <a:srgbClr val="C48F31"/>
            </a:solidFill>
          </p:spPr>
          <p:txBody>
            <a:bodyPr/>
            <a:lstStyle/>
            <a:p>
              <a:endParaRPr lang="en-US"/>
            </a:p>
          </p:txBody>
        </p:sp>
      </p:grpSp>
      <p:grpSp>
        <p:nvGrpSpPr>
          <p:cNvPr id="8" name="Group 8">
            <a:extLst>
              <a:ext uri="{FF2B5EF4-FFF2-40B4-BE49-F238E27FC236}">
                <a16:creationId xmlns:a16="http://schemas.microsoft.com/office/drawing/2014/main" id="{A731D228-42B6-8382-E17E-437A3FDA220F}"/>
              </a:ext>
            </a:extLst>
          </p:cNvPr>
          <p:cNvGrpSpPr>
            <a:grpSpLocks noChangeAspect="1"/>
          </p:cNvGrpSpPr>
          <p:nvPr/>
        </p:nvGrpSpPr>
        <p:grpSpPr>
          <a:xfrm>
            <a:off x="7239571" y="15515"/>
            <a:ext cx="2514028" cy="4024808"/>
            <a:chOff x="0" y="0"/>
            <a:chExt cx="3352038" cy="5366410"/>
          </a:xfrm>
        </p:grpSpPr>
        <p:sp>
          <p:nvSpPr>
            <p:cNvPr id="9" name="Freeform 9">
              <a:extLst>
                <a:ext uri="{FF2B5EF4-FFF2-40B4-BE49-F238E27FC236}">
                  <a16:creationId xmlns:a16="http://schemas.microsoft.com/office/drawing/2014/main" id="{BF68B637-4EFE-B928-23F1-C6B2922C874A}"/>
                </a:ext>
              </a:extLst>
            </p:cNvPr>
            <p:cNvSpPr/>
            <p:nvPr/>
          </p:nvSpPr>
          <p:spPr>
            <a:xfrm>
              <a:off x="0" y="0"/>
              <a:ext cx="3352038" cy="5366385"/>
            </a:xfrm>
            <a:custGeom>
              <a:avLst/>
              <a:gdLst/>
              <a:ahLst/>
              <a:cxnLst/>
              <a:rect l="l" t="t" r="r" b="b"/>
              <a:pathLst>
                <a:path w="3352038" h="5366385">
                  <a:moveTo>
                    <a:pt x="0" y="0"/>
                  </a:moveTo>
                  <a:cubicBezTo>
                    <a:pt x="691642" y="455422"/>
                    <a:pt x="1125347" y="1220597"/>
                    <a:pt x="1158748" y="2011680"/>
                  </a:cubicBezTo>
                  <a:cubicBezTo>
                    <a:pt x="1166749" y="2200402"/>
                    <a:pt x="1188085" y="2384425"/>
                    <a:pt x="1222502" y="2563368"/>
                  </a:cubicBezTo>
                  <a:cubicBezTo>
                    <a:pt x="1231265" y="2609342"/>
                    <a:pt x="1241044" y="2654935"/>
                    <a:pt x="1251458" y="2700147"/>
                  </a:cubicBezTo>
                  <a:cubicBezTo>
                    <a:pt x="1451864" y="3565779"/>
                    <a:pt x="1959229" y="4310507"/>
                    <a:pt x="2705989" y="4913503"/>
                  </a:cubicBezTo>
                  <a:cubicBezTo>
                    <a:pt x="2785745" y="4978019"/>
                    <a:pt x="2867914" y="5041011"/>
                    <a:pt x="2952496" y="5102479"/>
                  </a:cubicBezTo>
                  <a:cubicBezTo>
                    <a:pt x="2994787" y="5133086"/>
                    <a:pt x="3037713" y="5163439"/>
                    <a:pt x="3081020" y="5193030"/>
                  </a:cubicBezTo>
                  <a:cubicBezTo>
                    <a:pt x="3126105" y="5223891"/>
                    <a:pt x="3171952" y="5254244"/>
                    <a:pt x="3218307" y="5283835"/>
                  </a:cubicBezTo>
                  <a:cubicBezTo>
                    <a:pt x="3262376" y="5312029"/>
                    <a:pt x="3306953" y="5339588"/>
                    <a:pt x="3352038" y="5366385"/>
                  </a:cubicBezTo>
                  <a:lnTo>
                    <a:pt x="3352038" y="0"/>
                  </a:lnTo>
                  <a:close/>
                </a:path>
              </a:pathLst>
            </a:custGeom>
            <a:blipFill>
              <a:blip r:embed="rId3"/>
              <a:stretch>
                <a:fillRect l="-2273" t="-6769" r="-19838" b="-7644"/>
              </a:stretch>
            </a:blipFill>
          </p:spPr>
          <p:txBody>
            <a:bodyPr/>
            <a:lstStyle/>
            <a:p>
              <a:endParaRPr lang="en-US"/>
            </a:p>
          </p:txBody>
        </p:sp>
      </p:grpSp>
      <p:sp>
        <p:nvSpPr>
          <p:cNvPr id="10" name="Freeform 10">
            <a:extLst>
              <a:ext uri="{FF2B5EF4-FFF2-40B4-BE49-F238E27FC236}">
                <a16:creationId xmlns:a16="http://schemas.microsoft.com/office/drawing/2014/main" id="{92D44D66-3A75-D20C-C121-9C13633812F3}"/>
              </a:ext>
            </a:extLst>
          </p:cNvPr>
          <p:cNvSpPr/>
          <p:nvPr/>
        </p:nvSpPr>
        <p:spPr>
          <a:xfrm>
            <a:off x="7968329" y="1239449"/>
            <a:ext cx="1487024" cy="1487043"/>
          </a:xfrm>
          <a:custGeom>
            <a:avLst/>
            <a:gdLst/>
            <a:ahLst/>
            <a:cxnLst/>
            <a:rect l="l" t="t" r="r" b="b"/>
            <a:pathLst>
              <a:path w="1487024" h="1487043">
                <a:moveTo>
                  <a:pt x="0" y="0"/>
                </a:moveTo>
                <a:lnTo>
                  <a:pt x="1487024" y="0"/>
                </a:lnTo>
                <a:lnTo>
                  <a:pt x="1487024" y="1487043"/>
                </a:lnTo>
                <a:lnTo>
                  <a:pt x="0" y="14870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15D43BA1-8817-874B-1A8C-7D87F3FDD0AA}"/>
              </a:ext>
            </a:extLst>
          </p:cNvPr>
          <p:cNvSpPr/>
          <p:nvPr/>
        </p:nvSpPr>
        <p:spPr>
          <a:xfrm>
            <a:off x="7968329" y="2823104"/>
            <a:ext cx="1487024" cy="1487033"/>
          </a:xfrm>
          <a:custGeom>
            <a:avLst/>
            <a:gdLst/>
            <a:ahLst/>
            <a:cxnLst/>
            <a:rect l="l" t="t" r="r" b="b"/>
            <a:pathLst>
              <a:path w="1487024" h="1487033">
                <a:moveTo>
                  <a:pt x="0" y="0"/>
                </a:moveTo>
                <a:lnTo>
                  <a:pt x="1487024" y="0"/>
                </a:lnTo>
                <a:lnTo>
                  <a:pt x="1487024" y="1487034"/>
                </a:lnTo>
                <a:lnTo>
                  <a:pt x="0" y="1487034"/>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CC5FA425-5CE6-2B27-E814-9BC49565AC4B}"/>
              </a:ext>
            </a:extLst>
          </p:cNvPr>
          <p:cNvGrpSpPr>
            <a:grpSpLocks noChangeAspect="1"/>
          </p:cNvGrpSpPr>
          <p:nvPr/>
        </p:nvGrpSpPr>
        <p:grpSpPr>
          <a:xfrm>
            <a:off x="8015183" y="1296875"/>
            <a:ext cx="1372181" cy="1372191"/>
            <a:chOff x="0" y="0"/>
            <a:chExt cx="1829575" cy="1829587"/>
          </a:xfrm>
        </p:grpSpPr>
        <p:sp>
          <p:nvSpPr>
            <p:cNvPr id="13" name="Freeform 13">
              <a:extLst>
                <a:ext uri="{FF2B5EF4-FFF2-40B4-BE49-F238E27FC236}">
                  <a16:creationId xmlns:a16="http://schemas.microsoft.com/office/drawing/2014/main" id="{7EDE8A5C-FDAC-BD4A-8FA5-3F19F7B08AF4}"/>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7"/>
              <a:stretch>
                <a:fillRect l="-25136" r="-25136"/>
              </a:stretch>
            </a:blipFill>
          </p:spPr>
          <p:txBody>
            <a:bodyPr/>
            <a:lstStyle/>
            <a:p>
              <a:endParaRPr lang="en-US"/>
            </a:p>
          </p:txBody>
        </p:sp>
      </p:grpSp>
      <p:grpSp>
        <p:nvGrpSpPr>
          <p:cNvPr id="14" name="Group 14">
            <a:extLst>
              <a:ext uri="{FF2B5EF4-FFF2-40B4-BE49-F238E27FC236}">
                <a16:creationId xmlns:a16="http://schemas.microsoft.com/office/drawing/2014/main" id="{2F1280B0-A610-6630-CCD1-B191D5C3EF41}"/>
              </a:ext>
            </a:extLst>
          </p:cNvPr>
          <p:cNvGrpSpPr>
            <a:grpSpLocks noChangeAspect="1"/>
          </p:cNvGrpSpPr>
          <p:nvPr/>
        </p:nvGrpSpPr>
        <p:grpSpPr>
          <a:xfrm>
            <a:off x="8015183" y="2880530"/>
            <a:ext cx="1372181" cy="1372181"/>
            <a:chOff x="0" y="0"/>
            <a:chExt cx="1829575" cy="1829575"/>
          </a:xfrm>
        </p:grpSpPr>
        <p:sp>
          <p:nvSpPr>
            <p:cNvPr id="15" name="Freeform 15">
              <a:extLst>
                <a:ext uri="{FF2B5EF4-FFF2-40B4-BE49-F238E27FC236}">
                  <a16:creationId xmlns:a16="http://schemas.microsoft.com/office/drawing/2014/main" id="{23FE441A-A5F6-EEE9-AB10-6D3A09F9205A}"/>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8"/>
              <a:stretch>
                <a:fillRect l="-25136" r="-25136"/>
              </a:stretch>
            </a:blipFill>
          </p:spPr>
          <p:txBody>
            <a:bodyPr/>
            <a:lstStyle/>
            <a:p>
              <a:endParaRPr lang="en-US"/>
            </a:p>
          </p:txBody>
        </p:sp>
      </p:grpSp>
      <p:sp>
        <p:nvSpPr>
          <p:cNvPr id="17" name="TextBox 17">
            <a:extLst>
              <a:ext uri="{FF2B5EF4-FFF2-40B4-BE49-F238E27FC236}">
                <a16:creationId xmlns:a16="http://schemas.microsoft.com/office/drawing/2014/main" id="{E5557BAF-DC52-5B63-38C5-D97B14A6405D}"/>
              </a:ext>
            </a:extLst>
          </p:cNvPr>
          <p:cNvSpPr txBox="1"/>
          <p:nvPr/>
        </p:nvSpPr>
        <p:spPr>
          <a:xfrm>
            <a:off x="7750109" y="5700531"/>
            <a:ext cx="1902329" cy="269048"/>
          </a:xfrm>
          <a:prstGeom prst="rect">
            <a:avLst/>
          </a:prstGeom>
        </p:spPr>
        <p:txBody>
          <a:bodyPr lIns="0" tIns="0" rIns="0" bIns="0" rtlCol="0" anchor="t">
            <a:spAutoFit/>
          </a:bodyPr>
          <a:lstStyle/>
          <a:p>
            <a:pPr algn="r">
              <a:lnSpc>
                <a:spcPts val="2240"/>
              </a:lnSpc>
            </a:pPr>
            <a:r>
              <a:rPr lang="en-US" sz="1600" dirty="0">
                <a:solidFill>
                  <a:srgbClr val="515152"/>
                </a:solidFill>
                <a:latin typeface="Poppins"/>
                <a:ea typeface="Poppins"/>
                <a:cs typeface="Poppins"/>
                <a:sym typeface="Poppins"/>
              </a:rPr>
              <a:t>Slide 13  |  </a:t>
            </a:r>
          </a:p>
        </p:txBody>
      </p:sp>
      <p:sp>
        <p:nvSpPr>
          <p:cNvPr id="21" name="TextBox 21">
            <a:extLst>
              <a:ext uri="{FF2B5EF4-FFF2-40B4-BE49-F238E27FC236}">
                <a16:creationId xmlns:a16="http://schemas.microsoft.com/office/drawing/2014/main" id="{4EF4EBCC-E1D2-680B-67D6-953809685C9E}"/>
              </a:ext>
            </a:extLst>
          </p:cNvPr>
          <p:cNvSpPr txBox="1"/>
          <p:nvPr/>
        </p:nvSpPr>
        <p:spPr>
          <a:xfrm>
            <a:off x="685800" y="907996"/>
            <a:ext cx="5650724" cy="415178"/>
          </a:xfrm>
          <a:prstGeom prst="rect">
            <a:avLst/>
          </a:prstGeom>
        </p:spPr>
        <p:txBody>
          <a:bodyPr lIns="0" tIns="0" rIns="0" bIns="0" rtlCol="0" anchor="t">
            <a:spAutoFit/>
          </a:bodyPr>
          <a:lstStyle/>
          <a:p>
            <a:pPr algn="l">
              <a:lnSpc>
                <a:spcPts val="3074"/>
              </a:lnSpc>
            </a:pPr>
            <a:r>
              <a:rPr lang="en-US" sz="3043" dirty="0">
                <a:solidFill>
                  <a:srgbClr val="E4CA90"/>
                </a:solidFill>
                <a:latin typeface="League Spartan"/>
                <a:ea typeface="League Spartan"/>
                <a:cs typeface="League Spartan"/>
                <a:sym typeface="League Spartan"/>
              </a:rPr>
              <a:t>Dealing with Illegal Mining</a:t>
            </a:r>
          </a:p>
        </p:txBody>
      </p:sp>
      <p:sp>
        <p:nvSpPr>
          <p:cNvPr id="30" name="Freeform 30">
            <a:extLst>
              <a:ext uri="{FF2B5EF4-FFF2-40B4-BE49-F238E27FC236}">
                <a16:creationId xmlns:a16="http://schemas.microsoft.com/office/drawing/2014/main" id="{A22D3BB6-E727-3455-0B86-BC38C6FB6A07}"/>
              </a:ext>
            </a:extLst>
          </p:cNvPr>
          <p:cNvSpPr/>
          <p:nvPr/>
        </p:nvSpPr>
        <p:spPr>
          <a:xfrm>
            <a:off x="8315406" y="5704509"/>
            <a:ext cx="253608" cy="322880"/>
          </a:xfrm>
          <a:custGeom>
            <a:avLst/>
            <a:gdLst/>
            <a:ahLst/>
            <a:cxnLst/>
            <a:rect l="l" t="t" r="r" b="b"/>
            <a:pathLst>
              <a:path w="253608" h="322880">
                <a:moveTo>
                  <a:pt x="0" y="0"/>
                </a:moveTo>
                <a:lnTo>
                  <a:pt x="253608" y="0"/>
                </a:lnTo>
                <a:lnTo>
                  <a:pt x="253608" y="322880"/>
                </a:lnTo>
                <a:lnTo>
                  <a:pt x="0" y="322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Content Placeholder 18">
            <a:extLst>
              <a:ext uri="{FF2B5EF4-FFF2-40B4-BE49-F238E27FC236}">
                <a16:creationId xmlns:a16="http://schemas.microsoft.com/office/drawing/2014/main" id="{B62738EA-A22D-3292-1FFB-38EA389F1BC7}"/>
              </a:ext>
            </a:extLst>
          </p:cNvPr>
          <p:cNvSpPr>
            <a:spLocks noGrp="1"/>
          </p:cNvSpPr>
          <p:nvPr>
            <p:ph idx="1"/>
          </p:nvPr>
        </p:nvSpPr>
        <p:spPr>
          <a:xfrm>
            <a:off x="124135" y="1527767"/>
            <a:ext cx="7844185" cy="4681770"/>
          </a:xfrm>
        </p:spPr>
        <p:txBody>
          <a:bodyPr>
            <a:noAutofit/>
          </a:bodyPr>
          <a:lstStyle/>
          <a:p>
            <a:pPr algn="just"/>
            <a:r>
              <a:rPr lang="en-US" sz="1600" dirty="0">
                <a:latin typeface="Arial" panose="020B0604020202020204" pitchFamily="34" charset="0"/>
                <a:cs typeface="Arial" panose="020B0604020202020204" pitchFamily="34" charset="0"/>
              </a:rPr>
              <a:t>The Department will continue to have direct interest in this regard as illegal mining encroaches in the space in which it regulates.</a:t>
            </a:r>
            <a:r>
              <a:rPr lang="en-ZA" sz="1600" dirty="0">
                <a:latin typeface="Arial" panose="020B0604020202020204" pitchFamily="34" charset="0"/>
                <a:cs typeface="Arial" panose="020B0604020202020204" pitchFamily="34" charset="0"/>
              </a:rPr>
              <a:t> </a:t>
            </a:r>
          </a:p>
          <a:p>
            <a:pPr marL="0" indent="0" algn="just">
              <a:buNone/>
            </a:pPr>
            <a:endParaRPr lang="en-ZA" sz="1600" dirty="0">
              <a:latin typeface="Arial" panose="020B0604020202020204" pitchFamily="34" charset="0"/>
              <a:cs typeface="Arial" panose="020B0604020202020204" pitchFamily="34" charset="0"/>
            </a:endParaRPr>
          </a:p>
          <a:p>
            <a:pPr algn="just"/>
            <a:r>
              <a:rPr lang="en-ZA" sz="1600" dirty="0">
                <a:latin typeface="Arial" panose="020B0604020202020204" pitchFamily="34" charset="0"/>
                <a:cs typeface="Arial" panose="020B0604020202020204" pitchFamily="34" charset="0"/>
              </a:rPr>
              <a:t>Although a comprehensive cost assessment has not yet been conducted, illegal mining constitutes a multi-billion-rand industry that poses significant threats to national security, government authority, and socio-economic development.</a:t>
            </a:r>
          </a:p>
          <a:p>
            <a:pPr marL="0" indent="0" algn="just">
              <a:buNone/>
            </a:pPr>
            <a:endParaRPr lang="en-ZA" sz="1600" dirty="0">
              <a:latin typeface="Arial" panose="020B0604020202020204" pitchFamily="34" charset="0"/>
              <a:cs typeface="Arial" panose="020B0604020202020204" pitchFamily="34" charset="0"/>
            </a:endParaRPr>
          </a:p>
          <a:p>
            <a:pPr algn="just"/>
            <a:r>
              <a:rPr lang="en-ZA" sz="1600" dirty="0">
                <a:latin typeface="Arial" panose="020B0604020202020204" pitchFamily="34" charset="0"/>
                <a:cs typeface="Arial" panose="020B0604020202020204" pitchFamily="34" charset="0"/>
              </a:rPr>
              <a:t>The fleecing of national strategic assets and resources negatively impacts economic growth and development, resulting in substantial losses in government revenue. This decline also affects business revenue, thus threatening the long-term sustainability of legally operating mines and their secondary industries. </a:t>
            </a:r>
          </a:p>
          <a:p>
            <a:pPr algn="just"/>
            <a:endParaRPr lang="en-US" sz="2000" dirty="0"/>
          </a:p>
          <a:p>
            <a:pPr algn="just"/>
            <a:r>
              <a:rPr lang="en-US" sz="1600" dirty="0">
                <a:latin typeface="Arial" panose="020B0604020202020204" pitchFamily="34" charset="0"/>
                <a:cs typeface="Arial" panose="020B0604020202020204" pitchFamily="34" charset="0"/>
              </a:rPr>
              <a:t>In response to the scourge of illegal mining, the Government has implemented a multi-disciplinary enforcement strategy targeting hotspots provinces, including Limpopo, Gauteng, Mpumalanga, Free State, Northern Cape, and the North West.</a:t>
            </a:r>
            <a:endParaRPr lang="en-ZA" sz="1600" dirty="0">
              <a:latin typeface="Arial" panose="020B0604020202020204" pitchFamily="34" charset="0"/>
              <a:cs typeface="Arial" panose="020B0604020202020204" pitchFamily="34" charset="0"/>
            </a:endParaRPr>
          </a:p>
        </p:txBody>
      </p:sp>
      <p:pic>
        <p:nvPicPr>
          <p:cNvPr id="20" name="Graphic 19">
            <a:extLst>
              <a:ext uri="{FF2B5EF4-FFF2-40B4-BE49-F238E27FC236}">
                <a16:creationId xmlns:a16="http://schemas.microsoft.com/office/drawing/2014/main" id="{EFF3BC72-ACAA-A18B-4FD5-D12AFFA4802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86800" y="6384708"/>
            <a:ext cx="1031245" cy="1006692"/>
          </a:xfrm>
          <a:prstGeom prst="rect">
            <a:avLst/>
          </a:prstGeom>
        </p:spPr>
      </p:pic>
    </p:spTree>
    <p:extLst>
      <p:ext uri="{BB962C8B-B14F-4D97-AF65-F5344CB8AC3E}">
        <p14:creationId xmlns:p14="http://schemas.microsoft.com/office/powerpoint/2010/main" val="62801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a:extLst>
            <a:ext uri="{FF2B5EF4-FFF2-40B4-BE49-F238E27FC236}">
              <a16:creationId xmlns:a16="http://schemas.microsoft.com/office/drawing/2014/main" id="{FBCA7D41-8837-62A3-8213-CD7A63A10E7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C5DC26A-EFB0-8247-6F0B-BC520DF10BE0}"/>
              </a:ext>
            </a:extLst>
          </p:cNvPr>
          <p:cNvSpPr/>
          <p:nvPr/>
        </p:nvSpPr>
        <p:spPr>
          <a:xfrm>
            <a:off x="9131" y="6295496"/>
            <a:ext cx="2416968" cy="1205463"/>
          </a:xfrm>
          <a:custGeom>
            <a:avLst/>
            <a:gdLst/>
            <a:ahLst/>
            <a:cxnLst/>
            <a:rect l="l" t="t" r="r" b="b"/>
            <a:pathLst>
              <a:path w="2416968" h="1205463">
                <a:moveTo>
                  <a:pt x="0" y="0"/>
                </a:moveTo>
                <a:lnTo>
                  <a:pt x="2416968" y="0"/>
                </a:lnTo>
                <a:lnTo>
                  <a:pt x="2416968" y="1205463"/>
                </a:lnTo>
                <a:lnTo>
                  <a:pt x="0" y="1205463"/>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F7FD4B9F-7C97-9149-ED38-7D710CE565AC}"/>
              </a:ext>
            </a:extLst>
          </p:cNvPr>
          <p:cNvGrpSpPr/>
          <p:nvPr/>
        </p:nvGrpSpPr>
        <p:grpSpPr>
          <a:xfrm>
            <a:off x="0" y="6295496"/>
            <a:ext cx="9753600" cy="75689"/>
            <a:chOff x="0" y="0"/>
            <a:chExt cx="4323108" cy="33548"/>
          </a:xfrm>
        </p:grpSpPr>
        <p:sp>
          <p:nvSpPr>
            <p:cNvPr id="4" name="Freeform 4">
              <a:extLst>
                <a:ext uri="{FF2B5EF4-FFF2-40B4-BE49-F238E27FC236}">
                  <a16:creationId xmlns:a16="http://schemas.microsoft.com/office/drawing/2014/main" id="{4DBDA8CC-9288-18BC-BC57-7F08B42FA307}"/>
                </a:ext>
              </a:extLst>
            </p:cNvPr>
            <p:cNvSpPr/>
            <p:nvPr/>
          </p:nvSpPr>
          <p:spPr>
            <a:xfrm>
              <a:off x="0" y="0"/>
              <a:ext cx="4323109" cy="33548"/>
            </a:xfrm>
            <a:custGeom>
              <a:avLst/>
              <a:gdLst/>
              <a:ahLst/>
              <a:cxnLst/>
              <a:rect l="l" t="t" r="r" b="b"/>
              <a:pathLst>
                <a:path w="4323109" h="33548">
                  <a:moveTo>
                    <a:pt x="0" y="0"/>
                  </a:moveTo>
                  <a:lnTo>
                    <a:pt x="4323109" y="0"/>
                  </a:lnTo>
                  <a:lnTo>
                    <a:pt x="4323109" y="33548"/>
                  </a:lnTo>
                  <a:lnTo>
                    <a:pt x="0" y="33548"/>
                  </a:lnTo>
                  <a:close/>
                </a:path>
              </a:pathLst>
            </a:custGeom>
            <a:solidFill>
              <a:srgbClr val="146839"/>
            </a:solidFill>
          </p:spPr>
          <p:txBody>
            <a:bodyPr/>
            <a:lstStyle/>
            <a:p>
              <a:endParaRPr lang="en-US"/>
            </a:p>
          </p:txBody>
        </p:sp>
        <p:sp>
          <p:nvSpPr>
            <p:cNvPr id="5" name="TextBox 5">
              <a:extLst>
                <a:ext uri="{FF2B5EF4-FFF2-40B4-BE49-F238E27FC236}">
                  <a16:creationId xmlns:a16="http://schemas.microsoft.com/office/drawing/2014/main" id="{D556589B-5795-CC93-8766-09F9D476AD2F}"/>
                </a:ext>
              </a:extLst>
            </p:cNvPr>
            <p:cNvSpPr txBox="1"/>
            <p:nvPr/>
          </p:nvSpPr>
          <p:spPr>
            <a:xfrm>
              <a:off x="0" y="-38100"/>
              <a:ext cx="4323108" cy="71648"/>
            </a:xfrm>
            <a:prstGeom prst="rect">
              <a:avLst/>
            </a:prstGeom>
          </p:spPr>
          <p:txBody>
            <a:bodyPr lIns="27093" tIns="27093" rIns="27093" bIns="27093" rtlCol="0" anchor="ctr"/>
            <a:lstStyle/>
            <a:p>
              <a:pPr algn="ctr">
                <a:lnSpc>
                  <a:spcPts val="1418"/>
                </a:lnSpc>
              </a:pPr>
              <a:endParaRPr/>
            </a:p>
          </p:txBody>
        </p:sp>
      </p:grpSp>
      <p:grpSp>
        <p:nvGrpSpPr>
          <p:cNvPr id="6" name="Group 6">
            <a:extLst>
              <a:ext uri="{FF2B5EF4-FFF2-40B4-BE49-F238E27FC236}">
                <a16:creationId xmlns:a16="http://schemas.microsoft.com/office/drawing/2014/main" id="{1C1229C3-F460-A536-B6E5-1EEB86BF7387}"/>
              </a:ext>
            </a:extLst>
          </p:cNvPr>
          <p:cNvGrpSpPr>
            <a:grpSpLocks noChangeAspect="1"/>
          </p:cNvGrpSpPr>
          <p:nvPr/>
        </p:nvGrpSpPr>
        <p:grpSpPr>
          <a:xfrm>
            <a:off x="6987721" y="704"/>
            <a:ext cx="2765879" cy="4647952"/>
            <a:chOff x="0" y="0"/>
            <a:chExt cx="3687839" cy="6197270"/>
          </a:xfrm>
        </p:grpSpPr>
        <p:sp>
          <p:nvSpPr>
            <p:cNvPr id="7" name="Freeform 7">
              <a:extLst>
                <a:ext uri="{FF2B5EF4-FFF2-40B4-BE49-F238E27FC236}">
                  <a16:creationId xmlns:a16="http://schemas.microsoft.com/office/drawing/2014/main" id="{31CE74D1-6EDC-8312-523A-F941804134A2}"/>
                </a:ext>
              </a:extLst>
            </p:cNvPr>
            <p:cNvSpPr/>
            <p:nvPr/>
          </p:nvSpPr>
          <p:spPr>
            <a:xfrm>
              <a:off x="10160" y="0"/>
              <a:ext cx="3677666" cy="5941823"/>
            </a:xfrm>
            <a:custGeom>
              <a:avLst/>
              <a:gdLst/>
              <a:ahLst/>
              <a:cxnLst/>
              <a:rect l="l" t="t" r="r" b="b"/>
              <a:pathLst>
                <a:path w="3677666" h="5941823">
                  <a:moveTo>
                    <a:pt x="0" y="0"/>
                  </a:moveTo>
                  <a:cubicBezTo>
                    <a:pt x="826389" y="462915"/>
                    <a:pt x="1321435" y="1350645"/>
                    <a:pt x="1304798" y="2244217"/>
                  </a:cubicBezTo>
                  <a:cubicBezTo>
                    <a:pt x="1301242" y="2433066"/>
                    <a:pt x="1311275" y="2617851"/>
                    <a:pt x="1334770" y="2798191"/>
                  </a:cubicBezTo>
                  <a:cubicBezTo>
                    <a:pt x="1340866" y="2844546"/>
                    <a:pt x="1347597" y="2890647"/>
                    <a:pt x="1355471" y="2936367"/>
                  </a:cubicBezTo>
                  <a:cubicBezTo>
                    <a:pt x="1502918" y="3811016"/>
                    <a:pt x="1964309" y="4581271"/>
                    <a:pt x="2673223" y="5222367"/>
                  </a:cubicBezTo>
                  <a:cubicBezTo>
                    <a:pt x="2826385" y="5360924"/>
                    <a:pt x="2989580" y="5494782"/>
                    <a:pt x="3162046" y="5618988"/>
                  </a:cubicBezTo>
                  <a:lnTo>
                    <a:pt x="3162173" y="5619116"/>
                  </a:lnTo>
                  <a:cubicBezTo>
                    <a:pt x="3198368" y="5645278"/>
                    <a:pt x="3235071" y="5670931"/>
                    <a:pt x="3272282" y="5696078"/>
                  </a:cubicBezTo>
                  <a:cubicBezTo>
                    <a:pt x="3402711" y="5784597"/>
                    <a:pt x="3537966" y="5867274"/>
                    <a:pt x="3677666" y="5941823"/>
                  </a:cubicBezTo>
                  <a:lnTo>
                    <a:pt x="3677666" y="0"/>
                  </a:lnTo>
                  <a:close/>
                </a:path>
              </a:pathLst>
            </a:custGeom>
            <a:solidFill>
              <a:srgbClr val="C48F31"/>
            </a:solidFill>
          </p:spPr>
          <p:txBody>
            <a:bodyPr/>
            <a:lstStyle/>
            <a:p>
              <a:endParaRPr lang="en-US"/>
            </a:p>
          </p:txBody>
        </p:sp>
      </p:grpSp>
      <p:grpSp>
        <p:nvGrpSpPr>
          <p:cNvPr id="8" name="Group 8">
            <a:extLst>
              <a:ext uri="{FF2B5EF4-FFF2-40B4-BE49-F238E27FC236}">
                <a16:creationId xmlns:a16="http://schemas.microsoft.com/office/drawing/2014/main" id="{73CAE869-A4B4-6C72-0723-571D0D3DE675}"/>
              </a:ext>
            </a:extLst>
          </p:cNvPr>
          <p:cNvGrpSpPr>
            <a:grpSpLocks noChangeAspect="1"/>
          </p:cNvGrpSpPr>
          <p:nvPr/>
        </p:nvGrpSpPr>
        <p:grpSpPr>
          <a:xfrm>
            <a:off x="7239571" y="15515"/>
            <a:ext cx="2514028" cy="4024808"/>
            <a:chOff x="0" y="0"/>
            <a:chExt cx="3352038" cy="5366410"/>
          </a:xfrm>
        </p:grpSpPr>
        <p:sp>
          <p:nvSpPr>
            <p:cNvPr id="9" name="Freeform 9">
              <a:extLst>
                <a:ext uri="{FF2B5EF4-FFF2-40B4-BE49-F238E27FC236}">
                  <a16:creationId xmlns:a16="http://schemas.microsoft.com/office/drawing/2014/main" id="{3610FF2D-890D-2077-4766-E556E390CFFE}"/>
                </a:ext>
              </a:extLst>
            </p:cNvPr>
            <p:cNvSpPr/>
            <p:nvPr/>
          </p:nvSpPr>
          <p:spPr>
            <a:xfrm>
              <a:off x="0" y="0"/>
              <a:ext cx="3352038" cy="5366385"/>
            </a:xfrm>
            <a:custGeom>
              <a:avLst/>
              <a:gdLst/>
              <a:ahLst/>
              <a:cxnLst/>
              <a:rect l="l" t="t" r="r" b="b"/>
              <a:pathLst>
                <a:path w="3352038" h="5366385">
                  <a:moveTo>
                    <a:pt x="0" y="0"/>
                  </a:moveTo>
                  <a:cubicBezTo>
                    <a:pt x="691642" y="455422"/>
                    <a:pt x="1125347" y="1220597"/>
                    <a:pt x="1158748" y="2011680"/>
                  </a:cubicBezTo>
                  <a:cubicBezTo>
                    <a:pt x="1166749" y="2200402"/>
                    <a:pt x="1188085" y="2384425"/>
                    <a:pt x="1222502" y="2563368"/>
                  </a:cubicBezTo>
                  <a:cubicBezTo>
                    <a:pt x="1231265" y="2609342"/>
                    <a:pt x="1241044" y="2654935"/>
                    <a:pt x="1251458" y="2700147"/>
                  </a:cubicBezTo>
                  <a:cubicBezTo>
                    <a:pt x="1451864" y="3565779"/>
                    <a:pt x="1959229" y="4310507"/>
                    <a:pt x="2705989" y="4913503"/>
                  </a:cubicBezTo>
                  <a:cubicBezTo>
                    <a:pt x="2785745" y="4978019"/>
                    <a:pt x="2867914" y="5041011"/>
                    <a:pt x="2952496" y="5102479"/>
                  </a:cubicBezTo>
                  <a:cubicBezTo>
                    <a:pt x="2994787" y="5133086"/>
                    <a:pt x="3037713" y="5163439"/>
                    <a:pt x="3081020" y="5193030"/>
                  </a:cubicBezTo>
                  <a:cubicBezTo>
                    <a:pt x="3126105" y="5223891"/>
                    <a:pt x="3171952" y="5254244"/>
                    <a:pt x="3218307" y="5283835"/>
                  </a:cubicBezTo>
                  <a:cubicBezTo>
                    <a:pt x="3262376" y="5312029"/>
                    <a:pt x="3306953" y="5339588"/>
                    <a:pt x="3352038" y="5366385"/>
                  </a:cubicBezTo>
                  <a:lnTo>
                    <a:pt x="3352038" y="0"/>
                  </a:lnTo>
                  <a:close/>
                </a:path>
              </a:pathLst>
            </a:custGeom>
            <a:blipFill>
              <a:blip r:embed="rId3"/>
              <a:stretch>
                <a:fillRect l="-2273" t="-6769" r="-19838" b="-7644"/>
              </a:stretch>
            </a:blipFill>
          </p:spPr>
          <p:txBody>
            <a:bodyPr/>
            <a:lstStyle/>
            <a:p>
              <a:endParaRPr lang="en-US"/>
            </a:p>
          </p:txBody>
        </p:sp>
      </p:grpSp>
      <p:sp>
        <p:nvSpPr>
          <p:cNvPr id="10" name="Freeform 10">
            <a:extLst>
              <a:ext uri="{FF2B5EF4-FFF2-40B4-BE49-F238E27FC236}">
                <a16:creationId xmlns:a16="http://schemas.microsoft.com/office/drawing/2014/main" id="{879A2A0A-99C4-3BC7-3BF8-DB3E8C6866B1}"/>
              </a:ext>
            </a:extLst>
          </p:cNvPr>
          <p:cNvSpPr/>
          <p:nvPr/>
        </p:nvSpPr>
        <p:spPr>
          <a:xfrm>
            <a:off x="7968329" y="1239449"/>
            <a:ext cx="1487024" cy="1487043"/>
          </a:xfrm>
          <a:custGeom>
            <a:avLst/>
            <a:gdLst/>
            <a:ahLst/>
            <a:cxnLst/>
            <a:rect l="l" t="t" r="r" b="b"/>
            <a:pathLst>
              <a:path w="1487024" h="1487043">
                <a:moveTo>
                  <a:pt x="0" y="0"/>
                </a:moveTo>
                <a:lnTo>
                  <a:pt x="1487024" y="0"/>
                </a:lnTo>
                <a:lnTo>
                  <a:pt x="1487024" y="1487043"/>
                </a:lnTo>
                <a:lnTo>
                  <a:pt x="0" y="14870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A7487FEA-4421-8593-C960-E1C07F0229C8}"/>
              </a:ext>
            </a:extLst>
          </p:cNvPr>
          <p:cNvSpPr/>
          <p:nvPr/>
        </p:nvSpPr>
        <p:spPr>
          <a:xfrm>
            <a:off x="7968329" y="2823104"/>
            <a:ext cx="1487024" cy="1487033"/>
          </a:xfrm>
          <a:custGeom>
            <a:avLst/>
            <a:gdLst/>
            <a:ahLst/>
            <a:cxnLst/>
            <a:rect l="l" t="t" r="r" b="b"/>
            <a:pathLst>
              <a:path w="1487024" h="1487033">
                <a:moveTo>
                  <a:pt x="0" y="0"/>
                </a:moveTo>
                <a:lnTo>
                  <a:pt x="1487024" y="0"/>
                </a:lnTo>
                <a:lnTo>
                  <a:pt x="1487024" y="1487034"/>
                </a:lnTo>
                <a:lnTo>
                  <a:pt x="0" y="1487034"/>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0DA8C477-94FA-6518-0494-D6BF8D43FB57}"/>
              </a:ext>
            </a:extLst>
          </p:cNvPr>
          <p:cNvGrpSpPr>
            <a:grpSpLocks noChangeAspect="1"/>
          </p:cNvGrpSpPr>
          <p:nvPr/>
        </p:nvGrpSpPr>
        <p:grpSpPr>
          <a:xfrm>
            <a:off x="8015183" y="1296875"/>
            <a:ext cx="1372181" cy="1372191"/>
            <a:chOff x="0" y="0"/>
            <a:chExt cx="1829575" cy="1829587"/>
          </a:xfrm>
        </p:grpSpPr>
        <p:sp>
          <p:nvSpPr>
            <p:cNvPr id="13" name="Freeform 13">
              <a:extLst>
                <a:ext uri="{FF2B5EF4-FFF2-40B4-BE49-F238E27FC236}">
                  <a16:creationId xmlns:a16="http://schemas.microsoft.com/office/drawing/2014/main" id="{6B77D70A-D768-2FA0-1BC4-8E7F5C86F350}"/>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7"/>
              <a:stretch>
                <a:fillRect l="-25136" r="-25136"/>
              </a:stretch>
            </a:blipFill>
          </p:spPr>
          <p:txBody>
            <a:bodyPr/>
            <a:lstStyle/>
            <a:p>
              <a:endParaRPr lang="en-US"/>
            </a:p>
          </p:txBody>
        </p:sp>
      </p:grpSp>
      <p:grpSp>
        <p:nvGrpSpPr>
          <p:cNvPr id="14" name="Group 14">
            <a:extLst>
              <a:ext uri="{FF2B5EF4-FFF2-40B4-BE49-F238E27FC236}">
                <a16:creationId xmlns:a16="http://schemas.microsoft.com/office/drawing/2014/main" id="{4D57576A-099A-9996-0734-C3CE901A6698}"/>
              </a:ext>
            </a:extLst>
          </p:cNvPr>
          <p:cNvGrpSpPr>
            <a:grpSpLocks noChangeAspect="1"/>
          </p:cNvGrpSpPr>
          <p:nvPr/>
        </p:nvGrpSpPr>
        <p:grpSpPr>
          <a:xfrm>
            <a:off x="8015183" y="2880530"/>
            <a:ext cx="1372181" cy="1372181"/>
            <a:chOff x="0" y="0"/>
            <a:chExt cx="1829575" cy="1829575"/>
          </a:xfrm>
        </p:grpSpPr>
        <p:sp>
          <p:nvSpPr>
            <p:cNvPr id="15" name="Freeform 15">
              <a:extLst>
                <a:ext uri="{FF2B5EF4-FFF2-40B4-BE49-F238E27FC236}">
                  <a16:creationId xmlns:a16="http://schemas.microsoft.com/office/drawing/2014/main" id="{E9A1439B-CA10-59AA-CB19-8697916C2E0E}"/>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8"/>
              <a:stretch>
                <a:fillRect l="-25136" r="-25136"/>
              </a:stretch>
            </a:blipFill>
          </p:spPr>
          <p:txBody>
            <a:bodyPr/>
            <a:lstStyle/>
            <a:p>
              <a:endParaRPr lang="en-US"/>
            </a:p>
          </p:txBody>
        </p:sp>
      </p:grpSp>
      <p:sp>
        <p:nvSpPr>
          <p:cNvPr id="17" name="TextBox 17">
            <a:extLst>
              <a:ext uri="{FF2B5EF4-FFF2-40B4-BE49-F238E27FC236}">
                <a16:creationId xmlns:a16="http://schemas.microsoft.com/office/drawing/2014/main" id="{83E2B4E9-C9B7-F451-7743-F65B0EBADFBC}"/>
              </a:ext>
            </a:extLst>
          </p:cNvPr>
          <p:cNvSpPr txBox="1"/>
          <p:nvPr/>
        </p:nvSpPr>
        <p:spPr>
          <a:xfrm>
            <a:off x="7750109" y="5700531"/>
            <a:ext cx="1902329" cy="269048"/>
          </a:xfrm>
          <a:prstGeom prst="rect">
            <a:avLst/>
          </a:prstGeom>
        </p:spPr>
        <p:txBody>
          <a:bodyPr lIns="0" tIns="0" rIns="0" bIns="0" rtlCol="0" anchor="t">
            <a:spAutoFit/>
          </a:bodyPr>
          <a:lstStyle/>
          <a:p>
            <a:pPr algn="r">
              <a:lnSpc>
                <a:spcPts val="2240"/>
              </a:lnSpc>
            </a:pPr>
            <a:r>
              <a:rPr lang="en-US" sz="1600" dirty="0">
                <a:solidFill>
                  <a:srgbClr val="515152"/>
                </a:solidFill>
                <a:latin typeface="Poppins"/>
                <a:ea typeface="Poppins"/>
                <a:cs typeface="Poppins"/>
                <a:sym typeface="Poppins"/>
              </a:rPr>
              <a:t>Slide 14  |  </a:t>
            </a:r>
          </a:p>
        </p:txBody>
      </p:sp>
      <p:sp>
        <p:nvSpPr>
          <p:cNvPr id="21" name="TextBox 21">
            <a:extLst>
              <a:ext uri="{FF2B5EF4-FFF2-40B4-BE49-F238E27FC236}">
                <a16:creationId xmlns:a16="http://schemas.microsoft.com/office/drawing/2014/main" id="{F24D8CB8-4E3E-A9BF-F5FA-EFC82D2B7578}"/>
              </a:ext>
            </a:extLst>
          </p:cNvPr>
          <p:cNvSpPr txBox="1"/>
          <p:nvPr/>
        </p:nvSpPr>
        <p:spPr>
          <a:xfrm>
            <a:off x="304800" y="503057"/>
            <a:ext cx="5650724" cy="415178"/>
          </a:xfrm>
          <a:prstGeom prst="rect">
            <a:avLst/>
          </a:prstGeom>
        </p:spPr>
        <p:txBody>
          <a:bodyPr lIns="0" tIns="0" rIns="0" bIns="0" rtlCol="0" anchor="t">
            <a:spAutoFit/>
          </a:bodyPr>
          <a:lstStyle/>
          <a:p>
            <a:pPr algn="l">
              <a:lnSpc>
                <a:spcPts val="3074"/>
              </a:lnSpc>
            </a:pPr>
            <a:r>
              <a:rPr lang="en-US" sz="3043" dirty="0">
                <a:solidFill>
                  <a:srgbClr val="E4CA90"/>
                </a:solidFill>
                <a:latin typeface="League Spartan"/>
                <a:ea typeface="League Spartan"/>
                <a:cs typeface="League Spartan"/>
                <a:sym typeface="League Spartan"/>
              </a:rPr>
              <a:t>Dealing with Illegal Mining</a:t>
            </a:r>
          </a:p>
        </p:txBody>
      </p:sp>
      <p:sp>
        <p:nvSpPr>
          <p:cNvPr id="30" name="Freeform 30">
            <a:extLst>
              <a:ext uri="{FF2B5EF4-FFF2-40B4-BE49-F238E27FC236}">
                <a16:creationId xmlns:a16="http://schemas.microsoft.com/office/drawing/2014/main" id="{276008B8-2557-5446-41A4-11E80703B3BB}"/>
              </a:ext>
            </a:extLst>
          </p:cNvPr>
          <p:cNvSpPr/>
          <p:nvPr/>
        </p:nvSpPr>
        <p:spPr>
          <a:xfrm>
            <a:off x="8315406" y="5704509"/>
            <a:ext cx="253608" cy="322880"/>
          </a:xfrm>
          <a:custGeom>
            <a:avLst/>
            <a:gdLst/>
            <a:ahLst/>
            <a:cxnLst/>
            <a:rect l="l" t="t" r="r" b="b"/>
            <a:pathLst>
              <a:path w="253608" h="322880">
                <a:moveTo>
                  <a:pt x="0" y="0"/>
                </a:moveTo>
                <a:lnTo>
                  <a:pt x="253608" y="0"/>
                </a:lnTo>
                <a:lnTo>
                  <a:pt x="253608" y="322880"/>
                </a:lnTo>
                <a:lnTo>
                  <a:pt x="0" y="322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Content Placeholder 18">
            <a:extLst>
              <a:ext uri="{FF2B5EF4-FFF2-40B4-BE49-F238E27FC236}">
                <a16:creationId xmlns:a16="http://schemas.microsoft.com/office/drawing/2014/main" id="{56A889AD-43DE-8823-2CDC-EB18102E9EB7}"/>
              </a:ext>
            </a:extLst>
          </p:cNvPr>
          <p:cNvSpPr>
            <a:spLocks noGrp="1"/>
          </p:cNvSpPr>
          <p:nvPr>
            <p:ph idx="1"/>
          </p:nvPr>
        </p:nvSpPr>
        <p:spPr>
          <a:xfrm>
            <a:off x="101163" y="1210103"/>
            <a:ext cx="7914012" cy="5085393"/>
          </a:xfrm>
        </p:spPr>
        <p:txBody>
          <a:bodyPr>
            <a:noAutofit/>
          </a:bodyPr>
          <a:lstStyle/>
          <a:p>
            <a:pPr algn="just">
              <a:spcAft>
                <a:spcPts val="1471"/>
              </a:spcAft>
            </a:pPr>
            <a:r>
              <a:rPr lang="en-US" sz="1600" dirty="0">
                <a:latin typeface="Arial" panose="020B0604020202020204" pitchFamily="34" charset="0"/>
                <a:cs typeface="Arial" panose="020B0604020202020204" pitchFamily="34" charset="0"/>
              </a:rPr>
              <a:t>The department established partnerships with law enforcement authorities (SAPS, National Prosecuting Authority, Asset Forfeiture Unit, Financial Intelligence Centre, State Security Agency), other government departments, including Immigration, South African Revenue Service, and Customs. </a:t>
            </a:r>
          </a:p>
          <a:p>
            <a:pPr algn="just">
              <a:spcAft>
                <a:spcPts val="1471"/>
              </a:spcAft>
            </a:pPr>
            <a:r>
              <a:rPr lang="en-US" sz="1600" dirty="0">
                <a:latin typeface="Arial" panose="020B0604020202020204" pitchFamily="34" charset="0"/>
                <a:cs typeface="Arial" panose="020B0604020202020204" pitchFamily="34" charset="0"/>
              </a:rPr>
              <a:t>Participate in multistakeholder enforcement forums and structures (National Co-ordinating Strategic Management Team (NCSMT), National </a:t>
            </a:r>
            <a:r>
              <a:rPr lang="en-US" sz="1600" dirty="0" err="1">
                <a:latin typeface="Arial" panose="020B0604020202020204" pitchFamily="34" charset="0"/>
                <a:cs typeface="Arial" panose="020B0604020202020204" pitchFamily="34" charset="0"/>
              </a:rPr>
              <a:t>Organised</a:t>
            </a:r>
            <a:r>
              <a:rPr lang="en-US" sz="1600" dirty="0">
                <a:latin typeface="Arial" panose="020B0604020202020204" pitchFamily="34" charset="0"/>
                <a:cs typeface="Arial" panose="020B0604020202020204" pitchFamily="34" charset="0"/>
              </a:rPr>
              <a:t> Crime Unit (NOC), Provincial </a:t>
            </a:r>
            <a:r>
              <a:rPr lang="en-US" sz="1600" dirty="0" err="1">
                <a:latin typeface="Arial" panose="020B0604020202020204" pitchFamily="34" charset="0"/>
                <a:cs typeface="Arial" panose="020B0604020202020204" pitchFamily="34" charset="0"/>
              </a:rPr>
              <a:t>Organised</a:t>
            </a:r>
            <a:r>
              <a:rPr lang="en-US" sz="1600" dirty="0">
                <a:latin typeface="Arial" panose="020B0604020202020204" pitchFamily="34" charset="0"/>
                <a:cs typeface="Arial" panose="020B0604020202020204" pitchFamily="34" charset="0"/>
              </a:rPr>
              <a:t> Crime Unit (POC), National Joint Operational and Intelligence Strategic(NATJOINTS).</a:t>
            </a:r>
          </a:p>
          <a:p>
            <a:pPr algn="just">
              <a:spcAft>
                <a:spcPts val="1471"/>
              </a:spcAft>
            </a:pPr>
            <a:r>
              <a:rPr lang="en-US" sz="1600" dirty="0">
                <a:latin typeface="Arial" panose="020B0604020202020204" pitchFamily="34" charset="0"/>
                <a:cs typeface="Arial" panose="020B0604020202020204" pitchFamily="34" charset="0"/>
              </a:rPr>
              <a:t> A need was identified to provide training to the detectives and prosecutors on mining and mineral legislation and criminality surrounding minerals.</a:t>
            </a:r>
          </a:p>
          <a:p>
            <a:pPr algn="just">
              <a:spcAft>
                <a:spcPts val="1471"/>
              </a:spcAft>
            </a:pPr>
            <a:r>
              <a:rPr lang="en-US" sz="1600" dirty="0">
                <a:latin typeface="Arial" panose="020B0604020202020204" pitchFamily="34" charset="0"/>
                <a:cs typeface="Arial" panose="020B0604020202020204" pitchFamily="34" charset="0"/>
              </a:rPr>
              <a:t>There are workshops and advocacy campaigns that inform and educate the public about the work of the department and encourage them to report any suspicious mining activities. </a:t>
            </a:r>
          </a:p>
          <a:p>
            <a:pPr algn="just">
              <a:spcAft>
                <a:spcPts val="1471"/>
              </a:spcAft>
            </a:pPr>
            <a:r>
              <a:rPr lang="en-US" sz="1600" dirty="0">
                <a:latin typeface="Arial" panose="020B0604020202020204" pitchFamily="34" charset="0"/>
                <a:cs typeface="Arial" panose="020B0604020202020204" pitchFamily="34" charset="0"/>
              </a:rPr>
              <a:t>The NPA has identified the need to address the limited experience to effectively deal with these prosecutions, as there is no established unit or divisional level to prosecute mining and minerals crimes. </a:t>
            </a:r>
          </a:p>
          <a:p>
            <a:pPr algn="just"/>
            <a:endParaRPr lang="en-ZA" sz="2000" dirty="0"/>
          </a:p>
        </p:txBody>
      </p:sp>
      <p:pic>
        <p:nvPicPr>
          <p:cNvPr id="20" name="Graphic 19">
            <a:extLst>
              <a:ext uri="{FF2B5EF4-FFF2-40B4-BE49-F238E27FC236}">
                <a16:creationId xmlns:a16="http://schemas.microsoft.com/office/drawing/2014/main" id="{01AF048D-D78A-8B5B-E721-26C7736A261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86800" y="6384708"/>
            <a:ext cx="1031245" cy="1006692"/>
          </a:xfrm>
          <a:prstGeom prst="rect">
            <a:avLst/>
          </a:prstGeom>
        </p:spPr>
      </p:pic>
    </p:spTree>
    <p:extLst>
      <p:ext uri="{BB962C8B-B14F-4D97-AF65-F5344CB8AC3E}">
        <p14:creationId xmlns:p14="http://schemas.microsoft.com/office/powerpoint/2010/main" val="155171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a:extLst>
            <a:ext uri="{FF2B5EF4-FFF2-40B4-BE49-F238E27FC236}">
              <a16:creationId xmlns:a16="http://schemas.microsoft.com/office/drawing/2014/main" id="{77042402-9B05-9187-B668-2A50A501E9B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8FF4C4A-5D47-20DA-4AE1-700ED5612C8F}"/>
              </a:ext>
            </a:extLst>
          </p:cNvPr>
          <p:cNvSpPr/>
          <p:nvPr/>
        </p:nvSpPr>
        <p:spPr>
          <a:xfrm>
            <a:off x="9131" y="6295496"/>
            <a:ext cx="2416968" cy="1205463"/>
          </a:xfrm>
          <a:custGeom>
            <a:avLst/>
            <a:gdLst/>
            <a:ahLst/>
            <a:cxnLst/>
            <a:rect l="l" t="t" r="r" b="b"/>
            <a:pathLst>
              <a:path w="2416968" h="1205463">
                <a:moveTo>
                  <a:pt x="0" y="0"/>
                </a:moveTo>
                <a:lnTo>
                  <a:pt x="2416968" y="0"/>
                </a:lnTo>
                <a:lnTo>
                  <a:pt x="2416968" y="1205463"/>
                </a:lnTo>
                <a:lnTo>
                  <a:pt x="0" y="1205463"/>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AAEDFE59-E75F-9BA0-5AD7-80FAF66A3B1E}"/>
              </a:ext>
            </a:extLst>
          </p:cNvPr>
          <p:cNvGrpSpPr/>
          <p:nvPr/>
        </p:nvGrpSpPr>
        <p:grpSpPr>
          <a:xfrm>
            <a:off x="0" y="6295496"/>
            <a:ext cx="9753600" cy="75689"/>
            <a:chOff x="0" y="0"/>
            <a:chExt cx="4323108" cy="33548"/>
          </a:xfrm>
        </p:grpSpPr>
        <p:sp>
          <p:nvSpPr>
            <p:cNvPr id="4" name="Freeform 4">
              <a:extLst>
                <a:ext uri="{FF2B5EF4-FFF2-40B4-BE49-F238E27FC236}">
                  <a16:creationId xmlns:a16="http://schemas.microsoft.com/office/drawing/2014/main" id="{13CE18EE-63F1-BB6C-C56C-EC806414070A}"/>
                </a:ext>
              </a:extLst>
            </p:cNvPr>
            <p:cNvSpPr/>
            <p:nvPr/>
          </p:nvSpPr>
          <p:spPr>
            <a:xfrm>
              <a:off x="0" y="0"/>
              <a:ext cx="4323109" cy="33548"/>
            </a:xfrm>
            <a:custGeom>
              <a:avLst/>
              <a:gdLst/>
              <a:ahLst/>
              <a:cxnLst/>
              <a:rect l="l" t="t" r="r" b="b"/>
              <a:pathLst>
                <a:path w="4323109" h="33548">
                  <a:moveTo>
                    <a:pt x="0" y="0"/>
                  </a:moveTo>
                  <a:lnTo>
                    <a:pt x="4323109" y="0"/>
                  </a:lnTo>
                  <a:lnTo>
                    <a:pt x="4323109" y="33548"/>
                  </a:lnTo>
                  <a:lnTo>
                    <a:pt x="0" y="33548"/>
                  </a:lnTo>
                  <a:close/>
                </a:path>
              </a:pathLst>
            </a:custGeom>
            <a:solidFill>
              <a:srgbClr val="146839"/>
            </a:solidFill>
          </p:spPr>
          <p:txBody>
            <a:bodyPr/>
            <a:lstStyle/>
            <a:p>
              <a:endParaRPr lang="en-US"/>
            </a:p>
          </p:txBody>
        </p:sp>
        <p:sp>
          <p:nvSpPr>
            <p:cNvPr id="5" name="TextBox 5">
              <a:extLst>
                <a:ext uri="{FF2B5EF4-FFF2-40B4-BE49-F238E27FC236}">
                  <a16:creationId xmlns:a16="http://schemas.microsoft.com/office/drawing/2014/main" id="{36825ADD-47C3-DD22-CAEB-57C23928C0C2}"/>
                </a:ext>
              </a:extLst>
            </p:cNvPr>
            <p:cNvSpPr txBox="1"/>
            <p:nvPr/>
          </p:nvSpPr>
          <p:spPr>
            <a:xfrm>
              <a:off x="0" y="-38100"/>
              <a:ext cx="4323108" cy="71648"/>
            </a:xfrm>
            <a:prstGeom prst="rect">
              <a:avLst/>
            </a:prstGeom>
          </p:spPr>
          <p:txBody>
            <a:bodyPr lIns="27093" tIns="27093" rIns="27093" bIns="27093" rtlCol="0" anchor="ctr"/>
            <a:lstStyle/>
            <a:p>
              <a:pPr algn="ctr">
                <a:lnSpc>
                  <a:spcPts val="1418"/>
                </a:lnSpc>
              </a:pPr>
              <a:endParaRPr/>
            </a:p>
          </p:txBody>
        </p:sp>
      </p:grpSp>
      <p:grpSp>
        <p:nvGrpSpPr>
          <p:cNvPr id="6" name="Group 6">
            <a:extLst>
              <a:ext uri="{FF2B5EF4-FFF2-40B4-BE49-F238E27FC236}">
                <a16:creationId xmlns:a16="http://schemas.microsoft.com/office/drawing/2014/main" id="{F5383FFB-F3EF-0B78-7DA9-2E67FB8D0CE3}"/>
              </a:ext>
            </a:extLst>
          </p:cNvPr>
          <p:cNvGrpSpPr>
            <a:grpSpLocks noChangeAspect="1"/>
          </p:cNvGrpSpPr>
          <p:nvPr/>
        </p:nvGrpSpPr>
        <p:grpSpPr>
          <a:xfrm>
            <a:off x="6987721" y="704"/>
            <a:ext cx="2765879" cy="4647952"/>
            <a:chOff x="0" y="0"/>
            <a:chExt cx="3687839" cy="6197270"/>
          </a:xfrm>
        </p:grpSpPr>
        <p:sp>
          <p:nvSpPr>
            <p:cNvPr id="7" name="Freeform 7">
              <a:extLst>
                <a:ext uri="{FF2B5EF4-FFF2-40B4-BE49-F238E27FC236}">
                  <a16:creationId xmlns:a16="http://schemas.microsoft.com/office/drawing/2014/main" id="{A91AE5D5-757C-945D-0DF6-5E0CCAA91A3F}"/>
                </a:ext>
              </a:extLst>
            </p:cNvPr>
            <p:cNvSpPr/>
            <p:nvPr/>
          </p:nvSpPr>
          <p:spPr>
            <a:xfrm>
              <a:off x="10160" y="0"/>
              <a:ext cx="3677666" cy="5941823"/>
            </a:xfrm>
            <a:custGeom>
              <a:avLst/>
              <a:gdLst/>
              <a:ahLst/>
              <a:cxnLst/>
              <a:rect l="l" t="t" r="r" b="b"/>
              <a:pathLst>
                <a:path w="3677666" h="5941823">
                  <a:moveTo>
                    <a:pt x="0" y="0"/>
                  </a:moveTo>
                  <a:cubicBezTo>
                    <a:pt x="826389" y="462915"/>
                    <a:pt x="1321435" y="1350645"/>
                    <a:pt x="1304798" y="2244217"/>
                  </a:cubicBezTo>
                  <a:cubicBezTo>
                    <a:pt x="1301242" y="2433066"/>
                    <a:pt x="1311275" y="2617851"/>
                    <a:pt x="1334770" y="2798191"/>
                  </a:cubicBezTo>
                  <a:cubicBezTo>
                    <a:pt x="1340866" y="2844546"/>
                    <a:pt x="1347597" y="2890647"/>
                    <a:pt x="1355471" y="2936367"/>
                  </a:cubicBezTo>
                  <a:cubicBezTo>
                    <a:pt x="1502918" y="3811016"/>
                    <a:pt x="1964309" y="4581271"/>
                    <a:pt x="2673223" y="5222367"/>
                  </a:cubicBezTo>
                  <a:cubicBezTo>
                    <a:pt x="2826385" y="5360924"/>
                    <a:pt x="2989580" y="5494782"/>
                    <a:pt x="3162046" y="5618988"/>
                  </a:cubicBezTo>
                  <a:lnTo>
                    <a:pt x="3162173" y="5619116"/>
                  </a:lnTo>
                  <a:cubicBezTo>
                    <a:pt x="3198368" y="5645278"/>
                    <a:pt x="3235071" y="5670931"/>
                    <a:pt x="3272282" y="5696078"/>
                  </a:cubicBezTo>
                  <a:cubicBezTo>
                    <a:pt x="3402711" y="5784597"/>
                    <a:pt x="3537966" y="5867274"/>
                    <a:pt x="3677666" y="5941823"/>
                  </a:cubicBezTo>
                  <a:lnTo>
                    <a:pt x="3677666" y="0"/>
                  </a:lnTo>
                  <a:close/>
                </a:path>
              </a:pathLst>
            </a:custGeom>
            <a:solidFill>
              <a:srgbClr val="C48F31"/>
            </a:solidFill>
          </p:spPr>
          <p:txBody>
            <a:bodyPr/>
            <a:lstStyle/>
            <a:p>
              <a:endParaRPr lang="en-US"/>
            </a:p>
          </p:txBody>
        </p:sp>
      </p:grpSp>
      <p:grpSp>
        <p:nvGrpSpPr>
          <p:cNvPr id="8" name="Group 8">
            <a:extLst>
              <a:ext uri="{FF2B5EF4-FFF2-40B4-BE49-F238E27FC236}">
                <a16:creationId xmlns:a16="http://schemas.microsoft.com/office/drawing/2014/main" id="{2BA0A4F9-334C-9F52-6C42-0FBDB032202B}"/>
              </a:ext>
            </a:extLst>
          </p:cNvPr>
          <p:cNvGrpSpPr>
            <a:grpSpLocks noChangeAspect="1"/>
          </p:cNvGrpSpPr>
          <p:nvPr/>
        </p:nvGrpSpPr>
        <p:grpSpPr>
          <a:xfrm>
            <a:off x="7239571" y="15515"/>
            <a:ext cx="2514028" cy="4024808"/>
            <a:chOff x="0" y="0"/>
            <a:chExt cx="3352038" cy="5366410"/>
          </a:xfrm>
        </p:grpSpPr>
        <p:sp>
          <p:nvSpPr>
            <p:cNvPr id="9" name="Freeform 9">
              <a:extLst>
                <a:ext uri="{FF2B5EF4-FFF2-40B4-BE49-F238E27FC236}">
                  <a16:creationId xmlns:a16="http://schemas.microsoft.com/office/drawing/2014/main" id="{647701F6-1014-1AE9-25AA-19A9987FB34F}"/>
                </a:ext>
              </a:extLst>
            </p:cNvPr>
            <p:cNvSpPr/>
            <p:nvPr/>
          </p:nvSpPr>
          <p:spPr>
            <a:xfrm>
              <a:off x="0" y="0"/>
              <a:ext cx="3352038" cy="5366385"/>
            </a:xfrm>
            <a:custGeom>
              <a:avLst/>
              <a:gdLst/>
              <a:ahLst/>
              <a:cxnLst/>
              <a:rect l="l" t="t" r="r" b="b"/>
              <a:pathLst>
                <a:path w="3352038" h="5366385">
                  <a:moveTo>
                    <a:pt x="0" y="0"/>
                  </a:moveTo>
                  <a:cubicBezTo>
                    <a:pt x="691642" y="455422"/>
                    <a:pt x="1125347" y="1220597"/>
                    <a:pt x="1158748" y="2011680"/>
                  </a:cubicBezTo>
                  <a:cubicBezTo>
                    <a:pt x="1166749" y="2200402"/>
                    <a:pt x="1188085" y="2384425"/>
                    <a:pt x="1222502" y="2563368"/>
                  </a:cubicBezTo>
                  <a:cubicBezTo>
                    <a:pt x="1231265" y="2609342"/>
                    <a:pt x="1241044" y="2654935"/>
                    <a:pt x="1251458" y="2700147"/>
                  </a:cubicBezTo>
                  <a:cubicBezTo>
                    <a:pt x="1451864" y="3565779"/>
                    <a:pt x="1959229" y="4310507"/>
                    <a:pt x="2705989" y="4913503"/>
                  </a:cubicBezTo>
                  <a:cubicBezTo>
                    <a:pt x="2785745" y="4978019"/>
                    <a:pt x="2867914" y="5041011"/>
                    <a:pt x="2952496" y="5102479"/>
                  </a:cubicBezTo>
                  <a:cubicBezTo>
                    <a:pt x="2994787" y="5133086"/>
                    <a:pt x="3037713" y="5163439"/>
                    <a:pt x="3081020" y="5193030"/>
                  </a:cubicBezTo>
                  <a:cubicBezTo>
                    <a:pt x="3126105" y="5223891"/>
                    <a:pt x="3171952" y="5254244"/>
                    <a:pt x="3218307" y="5283835"/>
                  </a:cubicBezTo>
                  <a:cubicBezTo>
                    <a:pt x="3262376" y="5312029"/>
                    <a:pt x="3306953" y="5339588"/>
                    <a:pt x="3352038" y="5366385"/>
                  </a:cubicBezTo>
                  <a:lnTo>
                    <a:pt x="3352038" y="0"/>
                  </a:lnTo>
                  <a:close/>
                </a:path>
              </a:pathLst>
            </a:custGeom>
            <a:blipFill>
              <a:blip r:embed="rId3"/>
              <a:stretch>
                <a:fillRect l="-2273" t="-6769" r="-19838" b="-7644"/>
              </a:stretch>
            </a:blipFill>
          </p:spPr>
          <p:txBody>
            <a:bodyPr/>
            <a:lstStyle/>
            <a:p>
              <a:endParaRPr lang="en-US"/>
            </a:p>
          </p:txBody>
        </p:sp>
      </p:grpSp>
      <p:sp>
        <p:nvSpPr>
          <p:cNvPr id="10" name="Freeform 10">
            <a:extLst>
              <a:ext uri="{FF2B5EF4-FFF2-40B4-BE49-F238E27FC236}">
                <a16:creationId xmlns:a16="http://schemas.microsoft.com/office/drawing/2014/main" id="{043EBF47-C82F-505C-7DDC-450F1D59B968}"/>
              </a:ext>
            </a:extLst>
          </p:cNvPr>
          <p:cNvSpPr/>
          <p:nvPr/>
        </p:nvSpPr>
        <p:spPr>
          <a:xfrm>
            <a:off x="7968329" y="1239449"/>
            <a:ext cx="1487024" cy="1487043"/>
          </a:xfrm>
          <a:custGeom>
            <a:avLst/>
            <a:gdLst/>
            <a:ahLst/>
            <a:cxnLst/>
            <a:rect l="l" t="t" r="r" b="b"/>
            <a:pathLst>
              <a:path w="1487024" h="1487043">
                <a:moveTo>
                  <a:pt x="0" y="0"/>
                </a:moveTo>
                <a:lnTo>
                  <a:pt x="1487024" y="0"/>
                </a:lnTo>
                <a:lnTo>
                  <a:pt x="1487024" y="1487043"/>
                </a:lnTo>
                <a:lnTo>
                  <a:pt x="0" y="14870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7EF2E9CA-8FEE-10F9-88DB-09920589AB31}"/>
              </a:ext>
            </a:extLst>
          </p:cNvPr>
          <p:cNvSpPr/>
          <p:nvPr/>
        </p:nvSpPr>
        <p:spPr>
          <a:xfrm>
            <a:off x="7968329" y="2823104"/>
            <a:ext cx="1487024" cy="1487033"/>
          </a:xfrm>
          <a:custGeom>
            <a:avLst/>
            <a:gdLst/>
            <a:ahLst/>
            <a:cxnLst/>
            <a:rect l="l" t="t" r="r" b="b"/>
            <a:pathLst>
              <a:path w="1487024" h="1487033">
                <a:moveTo>
                  <a:pt x="0" y="0"/>
                </a:moveTo>
                <a:lnTo>
                  <a:pt x="1487024" y="0"/>
                </a:lnTo>
                <a:lnTo>
                  <a:pt x="1487024" y="1487034"/>
                </a:lnTo>
                <a:lnTo>
                  <a:pt x="0" y="1487034"/>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B0F0E5F9-3902-620F-887C-158E290C335E}"/>
              </a:ext>
            </a:extLst>
          </p:cNvPr>
          <p:cNvGrpSpPr>
            <a:grpSpLocks noChangeAspect="1"/>
          </p:cNvGrpSpPr>
          <p:nvPr/>
        </p:nvGrpSpPr>
        <p:grpSpPr>
          <a:xfrm>
            <a:off x="8015183" y="1296875"/>
            <a:ext cx="1372181" cy="1372191"/>
            <a:chOff x="0" y="0"/>
            <a:chExt cx="1829575" cy="1829587"/>
          </a:xfrm>
        </p:grpSpPr>
        <p:sp>
          <p:nvSpPr>
            <p:cNvPr id="13" name="Freeform 13">
              <a:extLst>
                <a:ext uri="{FF2B5EF4-FFF2-40B4-BE49-F238E27FC236}">
                  <a16:creationId xmlns:a16="http://schemas.microsoft.com/office/drawing/2014/main" id="{D1F2AD4F-501B-4690-96EC-C14A6507FD0A}"/>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7"/>
              <a:stretch>
                <a:fillRect l="-25136" r="-25136"/>
              </a:stretch>
            </a:blipFill>
          </p:spPr>
          <p:txBody>
            <a:bodyPr/>
            <a:lstStyle/>
            <a:p>
              <a:endParaRPr lang="en-US"/>
            </a:p>
          </p:txBody>
        </p:sp>
      </p:grpSp>
      <p:grpSp>
        <p:nvGrpSpPr>
          <p:cNvPr id="14" name="Group 14">
            <a:extLst>
              <a:ext uri="{FF2B5EF4-FFF2-40B4-BE49-F238E27FC236}">
                <a16:creationId xmlns:a16="http://schemas.microsoft.com/office/drawing/2014/main" id="{4C8569AC-A5CC-DB18-3F60-CC7B2E0E2DA0}"/>
              </a:ext>
            </a:extLst>
          </p:cNvPr>
          <p:cNvGrpSpPr>
            <a:grpSpLocks noChangeAspect="1"/>
          </p:cNvGrpSpPr>
          <p:nvPr/>
        </p:nvGrpSpPr>
        <p:grpSpPr>
          <a:xfrm>
            <a:off x="8015183" y="2880530"/>
            <a:ext cx="1372181" cy="1372181"/>
            <a:chOff x="0" y="0"/>
            <a:chExt cx="1829575" cy="1829575"/>
          </a:xfrm>
        </p:grpSpPr>
        <p:sp>
          <p:nvSpPr>
            <p:cNvPr id="15" name="Freeform 15">
              <a:extLst>
                <a:ext uri="{FF2B5EF4-FFF2-40B4-BE49-F238E27FC236}">
                  <a16:creationId xmlns:a16="http://schemas.microsoft.com/office/drawing/2014/main" id="{F5D61BD4-6D99-62C7-D7C1-C86E6B6B1A89}"/>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8"/>
              <a:stretch>
                <a:fillRect l="-25136" r="-25136"/>
              </a:stretch>
            </a:blipFill>
          </p:spPr>
          <p:txBody>
            <a:bodyPr/>
            <a:lstStyle/>
            <a:p>
              <a:endParaRPr lang="en-US"/>
            </a:p>
          </p:txBody>
        </p:sp>
      </p:grpSp>
      <p:sp>
        <p:nvSpPr>
          <p:cNvPr id="17" name="TextBox 17">
            <a:extLst>
              <a:ext uri="{FF2B5EF4-FFF2-40B4-BE49-F238E27FC236}">
                <a16:creationId xmlns:a16="http://schemas.microsoft.com/office/drawing/2014/main" id="{D1C51A45-CB42-35ED-C8AD-92AA0CB698C8}"/>
              </a:ext>
            </a:extLst>
          </p:cNvPr>
          <p:cNvSpPr txBox="1"/>
          <p:nvPr/>
        </p:nvSpPr>
        <p:spPr>
          <a:xfrm>
            <a:off x="7750109" y="5700531"/>
            <a:ext cx="1902329" cy="269048"/>
          </a:xfrm>
          <a:prstGeom prst="rect">
            <a:avLst/>
          </a:prstGeom>
        </p:spPr>
        <p:txBody>
          <a:bodyPr lIns="0" tIns="0" rIns="0" bIns="0" rtlCol="0" anchor="t">
            <a:spAutoFit/>
          </a:bodyPr>
          <a:lstStyle/>
          <a:p>
            <a:pPr algn="r">
              <a:lnSpc>
                <a:spcPts val="2240"/>
              </a:lnSpc>
            </a:pPr>
            <a:r>
              <a:rPr lang="en-US" sz="1600" dirty="0">
                <a:solidFill>
                  <a:srgbClr val="515152"/>
                </a:solidFill>
                <a:latin typeface="Poppins"/>
                <a:ea typeface="Poppins"/>
                <a:cs typeface="Poppins"/>
                <a:sym typeface="Poppins"/>
              </a:rPr>
              <a:t>Slide 15  |  </a:t>
            </a:r>
          </a:p>
        </p:txBody>
      </p:sp>
      <p:sp>
        <p:nvSpPr>
          <p:cNvPr id="21" name="TextBox 21">
            <a:extLst>
              <a:ext uri="{FF2B5EF4-FFF2-40B4-BE49-F238E27FC236}">
                <a16:creationId xmlns:a16="http://schemas.microsoft.com/office/drawing/2014/main" id="{628A6E61-3C26-004B-F032-068BBBCBB379}"/>
              </a:ext>
            </a:extLst>
          </p:cNvPr>
          <p:cNvSpPr txBox="1"/>
          <p:nvPr/>
        </p:nvSpPr>
        <p:spPr>
          <a:xfrm>
            <a:off x="304800" y="440178"/>
            <a:ext cx="5650724" cy="415178"/>
          </a:xfrm>
          <a:prstGeom prst="rect">
            <a:avLst/>
          </a:prstGeom>
        </p:spPr>
        <p:txBody>
          <a:bodyPr lIns="0" tIns="0" rIns="0" bIns="0" rtlCol="0" anchor="t">
            <a:spAutoFit/>
          </a:bodyPr>
          <a:lstStyle/>
          <a:p>
            <a:pPr algn="l">
              <a:lnSpc>
                <a:spcPts val="3074"/>
              </a:lnSpc>
            </a:pPr>
            <a:r>
              <a:rPr lang="en-US" sz="3043" dirty="0">
                <a:solidFill>
                  <a:srgbClr val="E4CA90"/>
                </a:solidFill>
                <a:latin typeface="League Spartan"/>
                <a:ea typeface="League Spartan"/>
                <a:cs typeface="League Spartan"/>
                <a:sym typeface="League Spartan"/>
              </a:rPr>
              <a:t>Dealing with Illegal Mining</a:t>
            </a:r>
          </a:p>
        </p:txBody>
      </p:sp>
      <p:sp>
        <p:nvSpPr>
          <p:cNvPr id="30" name="Freeform 30">
            <a:extLst>
              <a:ext uri="{FF2B5EF4-FFF2-40B4-BE49-F238E27FC236}">
                <a16:creationId xmlns:a16="http://schemas.microsoft.com/office/drawing/2014/main" id="{C42F046B-5AF5-6880-656B-1FCA52F35C07}"/>
              </a:ext>
            </a:extLst>
          </p:cNvPr>
          <p:cNvSpPr/>
          <p:nvPr/>
        </p:nvSpPr>
        <p:spPr>
          <a:xfrm>
            <a:off x="8315406" y="5704509"/>
            <a:ext cx="253608" cy="322880"/>
          </a:xfrm>
          <a:custGeom>
            <a:avLst/>
            <a:gdLst/>
            <a:ahLst/>
            <a:cxnLst/>
            <a:rect l="l" t="t" r="r" b="b"/>
            <a:pathLst>
              <a:path w="253608" h="322880">
                <a:moveTo>
                  <a:pt x="0" y="0"/>
                </a:moveTo>
                <a:lnTo>
                  <a:pt x="253608" y="0"/>
                </a:lnTo>
                <a:lnTo>
                  <a:pt x="253608" y="322880"/>
                </a:lnTo>
                <a:lnTo>
                  <a:pt x="0" y="322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Content Placeholder 18">
            <a:extLst>
              <a:ext uri="{FF2B5EF4-FFF2-40B4-BE49-F238E27FC236}">
                <a16:creationId xmlns:a16="http://schemas.microsoft.com/office/drawing/2014/main" id="{D80A9F06-A81E-65DD-49AE-278D6CEB6CD7}"/>
              </a:ext>
            </a:extLst>
          </p:cNvPr>
          <p:cNvSpPr>
            <a:spLocks noGrp="1"/>
          </p:cNvSpPr>
          <p:nvPr>
            <p:ph idx="1"/>
          </p:nvPr>
        </p:nvSpPr>
        <p:spPr>
          <a:xfrm>
            <a:off x="27995" y="970184"/>
            <a:ext cx="7987179" cy="4363120"/>
          </a:xfrm>
        </p:spPr>
        <p:txBody>
          <a:bodyPr>
            <a:noAutofit/>
          </a:bodyPr>
          <a:lstStyle/>
          <a:p>
            <a:pPr algn="just"/>
            <a:r>
              <a:rPr lang="en-US" sz="1600" dirty="0">
                <a:latin typeface="Arial" panose="020B0604020202020204" pitchFamily="34" charset="0"/>
                <a:cs typeface="Arial" panose="020B0604020202020204" pitchFamily="34" charset="0"/>
              </a:rPr>
              <a:t>Government continues with a fight against illegal mining through initiatives such as Operation Vala </a:t>
            </a:r>
            <a:r>
              <a:rPr lang="en-US" sz="1600" dirty="0" err="1">
                <a:latin typeface="Arial" panose="020B0604020202020204" pitchFamily="34" charset="0"/>
                <a:cs typeface="Arial" panose="020B0604020202020204" pitchFamily="34" charset="0"/>
              </a:rPr>
              <a:t>Umgodi</a:t>
            </a:r>
            <a:r>
              <a:rPr lang="en-US" sz="1600" dirty="0">
                <a:latin typeface="Arial" panose="020B0604020202020204" pitchFamily="34" charset="0"/>
                <a:cs typeface="Arial" panose="020B0604020202020204" pitchFamily="34" charset="0"/>
              </a:rPr>
              <a:t> which continues to help us deal decisively with illegal mining.</a:t>
            </a:r>
          </a:p>
          <a:p>
            <a:pPr algn="just"/>
            <a:r>
              <a:rPr lang="en-US" sz="1600" dirty="0">
                <a:latin typeface="Arial" panose="020B0604020202020204" pitchFamily="34" charset="0"/>
                <a:cs typeface="Arial" panose="020B0604020202020204" pitchFamily="34" charset="0"/>
              </a:rPr>
              <a:t>To demonstrate how seriously the Government views illegal mining, it has dedicated over R2 billion in a fight against illegal mining for a period of over a year through the Vala </a:t>
            </a:r>
            <a:r>
              <a:rPr lang="en-US" sz="1600" dirty="0" err="1">
                <a:latin typeface="Arial" panose="020B0604020202020204" pitchFamily="34" charset="0"/>
                <a:cs typeface="Arial" panose="020B0604020202020204" pitchFamily="34" charset="0"/>
              </a:rPr>
              <a:t>Umgodi</a:t>
            </a:r>
            <a:r>
              <a:rPr lang="en-US" sz="1600" dirty="0">
                <a:latin typeface="Arial" panose="020B0604020202020204" pitchFamily="34" charset="0"/>
                <a:cs typeface="Arial" panose="020B0604020202020204" pitchFamily="34" charset="0"/>
              </a:rPr>
              <a:t>. </a:t>
            </a:r>
          </a:p>
          <a:p>
            <a:pPr algn="just"/>
            <a:r>
              <a:rPr lang="en-US" sz="1600" dirty="0">
                <a:latin typeface="Arial" panose="020B0604020202020204" pitchFamily="34" charset="0"/>
                <a:cs typeface="Arial" panose="020B0604020202020204" pitchFamily="34" charset="0"/>
              </a:rPr>
              <a:t>Since the inception of the operation Vala </a:t>
            </a:r>
            <a:r>
              <a:rPr lang="en-US" sz="1600" dirty="0" err="1">
                <a:latin typeface="Arial" panose="020B0604020202020204" pitchFamily="34" charset="0"/>
                <a:cs typeface="Arial" panose="020B0604020202020204" pitchFamily="34" charset="0"/>
              </a:rPr>
              <a:t>Umgodi</a:t>
            </a:r>
            <a:r>
              <a:rPr lang="en-US" sz="1600" dirty="0">
                <a:latin typeface="Arial" panose="020B0604020202020204" pitchFamily="34" charset="0"/>
                <a:cs typeface="Arial" panose="020B0604020202020204" pitchFamily="34" charset="0"/>
              </a:rPr>
              <a:t> in December 2023, approximately 3 263 personnel across relevant Departments (SAPS, SANDF, DHA, SARS and DMPR) participated in the operation.</a:t>
            </a:r>
          </a:p>
          <a:p>
            <a:pPr algn="just">
              <a:spcAft>
                <a:spcPts val="1471"/>
              </a:spcAft>
            </a:pPr>
            <a:r>
              <a:rPr lang="en-US" sz="1600" dirty="0">
                <a:latin typeface="Arial" panose="020B0604020202020204" pitchFamily="34" charset="0"/>
                <a:cs typeface="Arial" panose="020B0604020202020204" pitchFamily="34" charset="0"/>
              </a:rPr>
              <a:t>A total of 22 227 cases were opened, and 27 275 suspects were arrested. A total of 5826 suspects were found guilty and various other cases are still pending before courts. </a:t>
            </a:r>
          </a:p>
          <a:p>
            <a:pPr algn="just">
              <a:spcAft>
                <a:spcPts val="1471"/>
              </a:spcAft>
            </a:pPr>
            <a:r>
              <a:rPr lang="en-US" sz="1600" dirty="0">
                <a:latin typeface="Arial" panose="020B0604020202020204" pitchFamily="34" charset="0"/>
                <a:cs typeface="Arial" panose="020B0604020202020204" pitchFamily="34" charset="0"/>
              </a:rPr>
              <a:t>These cases relate to charges ranging from possession of gold bearing materials, mining contraventions in terms of section 5(A) of the Minerals and Petroleum Developments Act, 28 of 2002, theft and attempted theft of minerals, trespassing on mining premises, possession of explosives and contravention of section 49 of the Immigration Act. </a:t>
            </a:r>
          </a:p>
          <a:p>
            <a:pPr algn="just">
              <a:spcAft>
                <a:spcPts val="1471"/>
              </a:spcAft>
            </a:pPr>
            <a:r>
              <a:rPr lang="en-GB" sz="1600" dirty="0">
                <a:latin typeface="Arial" panose="020B0604020202020204" pitchFamily="34" charset="0"/>
                <a:cs typeface="Arial" panose="020B0604020202020204" pitchFamily="34" charset="0"/>
              </a:rPr>
              <a:t>The MPRDA is currently under review to make unauthorized mining a criminal offense by increasing the penalties and fines.</a:t>
            </a:r>
            <a:endParaRPr lang="en-ZA" sz="1600" dirty="0">
              <a:latin typeface="Arial" panose="020B0604020202020204" pitchFamily="34" charset="0"/>
              <a:cs typeface="Arial" panose="020B0604020202020204" pitchFamily="34" charset="0"/>
            </a:endParaRPr>
          </a:p>
        </p:txBody>
      </p:sp>
      <p:pic>
        <p:nvPicPr>
          <p:cNvPr id="20" name="Graphic 19">
            <a:extLst>
              <a:ext uri="{FF2B5EF4-FFF2-40B4-BE49-F238E27FC236}">
                <a16:creationId xmlns:a16="http://schemas.microsoft.com/office/drawing/2014/main" id="{CF54DE24-F161-9BED-9454-8C8EF2EDF4B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86800" y="6384708"/>
            <a:ext cx="1031245" cy="1006692"/>
          </a:xfrm>
          <a:prstGeom prst="rect">
            <a:avLst/>
          </a:prstGeom>
        </p:spPr>
      </p:pic>
    </p:spTree>
    <p:extLst>
      <p:ext uri="{BB962C8B-B14F-4D97-AF65-F5344CB8AC3E}">
        <p14:creationId xmlns:p14="http://schemas.microsoft.com/office/powerpoint/2010/main" val="1735156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a:extLst>
            <a:ext uri="{FF2B5EF4-FFF2-40B4-BE49-F238E27FC236}">
              <a16:creationId xmlns:a16="http://schemas.microsoft.com/office/drawing/2014/main" id="{D0905944-7E1A-0CFB-99A9-058082881C4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740A054-056B-995C-CBEC-607F44E45559}"/>
              </a:ext>
            </a:extLst>
          </p:cNvPr>
          <p:cNvSpPr/>
          <p:nvPr/>
        </p:nvSpPr>
        <p:spPr>
          <a:xfrm>
            <a:off x="9131" y="6295496"/>
            <a:ext cx="2416968" cy="1205463"/>
          </a:xfrm>
          <a:custGeom>
            <a:avLst/>
            <a:gdLst/>
            <a:ahLst/>
            <a:cxnLst/>
            <a:rect l="l" t="t" r="r" b="b"/>
            <a:pathLst>
              <a:path w="2416968" h="1205463">
                <a:moveTo>
                  <a:pt x="0" y="0"/>
                </a:moveTo>
                <a:lnTo>
                  <a:pt x="2416968" y="0"/>
                </a:lnTo>
                <a:lnTo>
                  <a:pt x="2416968" y="1205463"/>
                </a:lnTo>
                <a:lnTo>
                  <a:pt x="0" y="1205463"/>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175A8EE3-E17D-44C6-DB83-F5359058D67E}"/>
              </a:ext>
            </a:extLst>
          </p:cNvPr>
          <p:cNvGrpSpPr/>
          <p:nvPr/>
        </p:nvGrpSpPr>
        <p:grpSpPr>
          <a:xfrm>
            <a:off x="0" y="6295496"/>
            <a:ext cx="9753600" cy="75689"/>
            <a:chOff x="0" y="0"/>
            <a:chExt cx="4323108" cy="33548"/>
          </a:xfrm>
        </p:grpSpPr>
        <p:sp>
          <p:nvSpPr>
            <p:cNvPr id="4" name="Freeform 4">
              <a:extLst>
                <a:ext uri="{FF2B5EF4-FFF2-40B4-BE49-F238E27FC236}">
                  <a16:creationId xmlns:a16="http://schemas.microsoft.com/office/drawing/2014/main" id="{FD95AFD0-C007-1F89-7D01-0C37FF30F2C9}"/>
                </a:ext>
              </a:extLst>
            </p:cNvPr>
            <p:cNvSpPr/>
            <p:nvPr/>
          </p:nvSpPr>
          <p:spPr>
            <a:xfrm>
              <a:off x="0" y="0"/>
              <a:ext cx="4323109" cy="33548"/>
            </a:xfrm>
            <a:custGeom>
              <a:avLst/>
              <a:gdLst/>
              <a:ahLst/>
              <a:cxnLst/>
              <a:rect l="l" t="t" r="r" b="b"/>
              <a:pathLst>
                <a:path w="4323109" h="33548">
                  <a:moveTo>
                    <a:pt x="0" y="0"/>
                  </a:moveTo>
                  <a:lnTo>
                    <a:pt x="4323109" y="0"/>
                  </a:lnTo>
                  <a:lnTo>
                    <a:pt x="4323109" y="33548"/>
                  </a:lnTo>
                  <a:lnTo>
                    <a:pt x="0" y="33548"/>
                  </a:lnTo>
                  <a:close/>
                </a:path>
              </a:pathLst>
            </a:custGeom>
            <a:solidFill>
              <a:srgbClr val="146839"/>
            </a:solidFill>
          </p:spPr>
          <p:txBody>
            <a:bodyPr/>
            <a:lstStyle/>
            <a:p>
              <a:endParaRPr lang="en-US"/>
            </a:p>
          </p:txBody>
        </p:sp>
        <p:sp>
          <p:nvSpPr>
            <p:cNvPr id="5" name="TextBox 5">
              <a:extLst>
                <a:ext uri="{FF2B5EF4-FFF2-40B4-BE49-F238E27FC236}">
                  <a16:creationId xmlns:a16="http://schemas.microsoft.com/office/drawing/2014/main" id="{4CE03D46-A894-B864-A184-AC5BF4AFCA2C}"/>
                </a:ext>
              </a:extLst>
            </p:cNvPr>
            <p:cNvSpPr txBox="1"/>
            <p:nvPr/>
          </p:nvSpPr>
          <p:spPr>
            <a:xfrm>
              <a:off x="0" y="-38100"/>
              <a:ext cx="4323108" cy="71648"/>
            </a:xfrm>
            <a:prstGeom prst="rect">
              <a:avLst/>
            </a:prstGeom>
          </p:spPr>
          <p:txBody>
            <a:bodyPr lIns="27093" tIns="27093" rIns="27093" bIns="27093" rtlCol="0" anchor="ctr"/>
            <a:lstStyle/>
            <a:p>
              <a:pPr algn="ctr">
                <a:lnSpc>
                  <a:spcPts val="1418"/>
                </a:lnSpc>
              </a:pPr>
              <a:endParaRPr/>
            </a:p>
          </p:txBody>
        </p:sp>
      </p:grpSp>
      <p:grpSp>
        <p:nvGrpSpPr>
          <p:cNvPr id="6" name="Group 6">
            <a:extLst>
              <a:ext uri="{FF2B5EF4-FFF2-40B4-BE49-F238E27FC236}">
                <a16:creationId xmlns:a16="http://schemas.microsoft.com/office/drawing/2014/main" id="{EBB8C045-53FF-8520-BBE7-3746F175DC41}"/>
              </a:ext>
            </a:extLst>
          </p:cNvPr>
          <p:cNvGrpSpPr>
            <a:grpSpLocks noChangeAspect="1"/>
          </p:cNvGrpSpPr>
          <p:nvPr/>
        </p:nvGrpSpPr>
        <p:grpSpPr>
          <a:xfrm>
            <a:off x="6987721" y="704"/>
            <a:ext cx="2765879" cy="4647952"/>
            <a:chOff x="0" y="0"/>
            <a:chExt cx="3687839" cy="6197270"/>
          </a:xfrm>
        </p:grpSpPr>
        <p:sp>
          <p:nvSpPr>
            <p:cNvPr id="7" name="Freeform 7">
              <a:extLst>
                <a:ext uri="{FF2B5EF4-FFF2-40B4-BE49-F238E27FC236}">
                  <a16:creationId xmlns:a16="http://schemas.microsoft.com/office/drawing/2014/main" id="{C22E8D63-4992-21B3-94DE-2AF212A84A05}"/>
                </a:ext>
              </a:extLst>
            </p:cNvPr>
            <p:cNvSpPr/>
            <p:nvPr/>
          </p:nvSpPr>
          <p:spPr>
            <a:xfrm>
              <a:off x="10160" y="0"/>
              <a:ext cx="3677666" cy="5941823"/>
            </a:xfrm>
            <a:custGeom>
              <a:avLst/>
              <a:gdLst/>
              <a:ahLst/>
              <a:cxnLst/>
              <a:rect l="l" t="t" r="r" b="b"/>
              <a:pathLst>
                <a:path w="3677666" h="5941823">
                  <a:moveTo>
                    <a:pt x="0" y="0"/>
                  </a:moveTo>
                  <a:cubicBezTo>
                    <a:pt x="826389" y="462915"/>
                    <a:pt x="1321435" y="1350645"/>
                    <a:pt x="1304798" y="2244217"/>
                  </a:cubicBezTo>
                  <a:cubicBezTo>
                    <a:pt x="1301242" y="2433066"/>
                    <a:pt x="1311275" y="2617851"/>
                    <a:pt x="1334770" y="2798191"/>
                  </a:cubicBezTo>
                  <a:cubicBezTo>
                    <a:pt x="1340866" y="2844546"/>
                    <a:pt x="1347597" y="2890647"/>
                    <a:pt x="1355471" y="2936367"/>
                  </a:cubicBezTo>
                  <a:cubicBezTo>
                    <a:pt x="1502918" y="3811016"/>
                    <a:pt x="1964309" y="4581271"/>
                    <a:pt x="2673223" y="5222367"/>
                  </a:cubicBezTo>
                  <a:cubicBezTo>
                    <a:pt x="2826385" y="5360924"/>
                    <a:pt x="2989580" y="5494782"/>
                    <a:pt x="3162046" y="5618988"/>
                  </a:cubicBezTo>
                  <a:lnTo>
                    <a:pt x="3162173" y="5619116"/>
                  </a:lnTo>
                  <a:cubicBezTo>
                    <a:pt x="3198368" y="5645278"/>
                    <a:pt x="3235071" y="5670931"/>
                    <a:pt x="3272282" y="5696078"/>
                  </a:cubicBezTo>
                  <a:cubicBezTo>
                    <a:pt x="3402711" y="5784597"/>
                    <a:pt x="3537966" y="5867274"/>
                    <a:pt x="3677666" y="5941823"/>
                  </a:cubicBezTo>
                  <a:lnTo>
                    <a:pt x="3677666" y="0"/>
                  </a:lnTo>
                  <a:close/>
                </a:path>
              </a:pathLst>
            </a:custGeom>
            <a:solidFill>
              <a:srgbClr val="C48F31"/>
            </a:solidFill>
          </p:spPr>
          <p:txBody>
            <a:bodyPr/>
            <a:lstStyle/>
            <a:p>
              <a:endParaRPr lang="en-US"/>
            </a:p>
          </p:txBody>
        </p:sp>
      </p:grpSp>
      <p:grpSp>
        <p:nvGrpSpPr>
          <p:cNvPr id="8" name="Group 8">
            <a:extLst>
              <a:ext uri="{FF2B5EF4-FFF2-40B4-BE49-F238E27FC236}">
                <a16:creationId xmlns:a16="http://schemas.microsoft.com/office/drawing/2014/main" id="{F9594E9F-C527-56F7-36FF-5E30D4DBBC7E}"/>
              </a:ext>
            </a:extLst>
          </p:cNvPr>
          <p:cNvGrpSpPr>
            <a:grpSpLocks noChangeAspect="1"/>
          </p:cNvGrpSpPr>
          <p:nvPr/>
        </p:nvGrpSpPr>
        <p:grpSpPr>
          <a:xfrm>
            <a:off x="7239571" y="15515"/>
            <a:ext cx="2514028" cy="4024808"/>
            <a:chOff x="0" y="0"/>
            <a:chExt cx="3352038" cy="5366410"/>
          </a:xfrm>
        </p:grpSpPr>
        <p:sp>
          <p:nvSpPr>
            <p:cNvPr id="9" name="Freeform 9">
              <a:extLst>
                <a:ext uri="{FF2B5EF4-FFF2-40B4-BE49-F238E27FC236}">
                  <a16:creationId xmlns:a16="http://schemas.microsoft.com/office/drawing/2014/main" id="{31828628-19EF-92E4-6BAA-8F56053599F4}"/>
                </a:ext>
              </a:extLst>
            </p:cNvPr>
            <p:cNvSpPr/>
            <p:nvPr/>
          </p:nvSpPr>
          <p:spPr>
            <a:xfrm>
              <a:off x="0" y="0"/>
              <a:ext cx="3352038" cy="5366385"/>
            </a:xfrm>
            <a:custGeom>
              <a:avLst/>
              <a:gdLst/>
              <a:ahLst/>
              <a:cxnLst/>
              <a:rect l="l" t="t" r="r" b="b"/>
              <a:pathLst>
                <a:path w="3352038" h="5366385">
                  <a:moveTo>
                    <a:pt x="0" y="0"/>
                  </a:moveTo>
                  <a:cubicBezTo>
                    <a:pt x="691642" y="455422"/>
                    <a:pt x="1125347" y="1220597"/>
                    <a:pt x="1158748" y="2011680"/>
                  </a:cubicBezTo>
                  <a:cubicBezTo>
                    <a:pt x="1166749" y="2200402"/>
                    <a:pt x="1188085" y="2384425"/>
                    <a:pt x="1222502" y="2563368"/>
                  </a:cubicBezTo>
                  <a:cubicBezTo>
                    <a:pt x="1231265" y="2609342"/>
                    <a:pt x="1241044" y="2654935"/>
                    <a:pt x="1251458" y="2700147"/>
                  </a:cubicBezTo>
                  <a:cubicBezTo>
                    <a:pt x="1451864" y="3565779"/>
                    <a:pt x="1959229" y="4310507"/>
                    <a:pt x="2705989" y="4913503"/>
                  </a:cubicBezTo>
                  <a:cubicBezTo>
                    <a:pt x="2785745" y="4978019"/>
                    <a:pt x="2867914" y="5041011"/>
                    <a:pt x="2952496" y="5102479"/>
                  </a:cubicBezTo>
                  <a:cubicBezTo>
                    <a:pt x="2994787" y="5133086"/>
                    <a:pt x="3037713" y="5163439"/>
                    <a:pt x="3081020" y="5193030"/>
                  </a:cubicBezTo>
                  <a:cubicBezTo>
                    <a:pt x="3126105" y="5223891"/>
                    <a:pt x="3171952" y="5254244"/>
                    <a:pt x="3218307" y="5283835"/>
                  </a:cubicBezTo>
                  <a:cubicBezTo>
                    <a:pt x="3262376" y="5312029"/>
                    <a:pt x="3306953" y="5339588"/>
                    <a:pt x="3352038" y="5366385"/>
                  </a:cubicBezTo>
                  <a:lnTo>
                    <a:pt x="3352038" y="0"/>
                  </a:lnTo>
                  <a:close/>
                </a:path>
              </a:pathLst>
            </a:custGeom>
            <a:blipFill>
              <a:blip r:embed="rId3"/>
              <a:stretch>
                <a:fillRect l="-2273" t="-6769" r="-19838" b="-7644"/>
              </a:stretch>
            </a:blipFill>
          </p:spPr>
          <p:txBody>
            <a:bodyPr/>
            <a:lstStyle/>
            <a:p>
              <a:endParaRPr lang="en-US"/>
            </a:p>
          </p:txBody>
        </p:sp>
      </p:grpSp>
      <p:sp>
        <p:nvSpPr>
          <p:cNvPr id="10" name="Freeform 10">
            <a:extLst>
              <a:ext uri="{FF2B5EF4-FFF2-40B4-BE49-F238E27FC236}">
                <a16:creationId xmlns:a16="http://schemas.microsoft.com/office/drawing/2014/main" id="{D7EB0D43-4FEE-053A-4419-370328DBB47F}"/>
              </a:ext>
            </a:extLst>
          </p:cNvPr>
          <p:cNvSpPr/>
          <p:nvPr/>
        </p:nvSpPr>
        <p:spPr>
          <a:xfrm>
            <a:off x="7968329" y="1239449"/>
            <a:ext cx="1487024" cy="1487043"/>
          </a:xfrm>
          <a:custGeom>
            <a:avLst/>
            <a:gdLst/>
            <a:ahLst/>
            <a:cxnLst/>
            <a:rect l="l" t="t" r="r" b="b"/>
            <a:pathLst>
              <a:path w="1487024" h="1487043">
                <a:moveTo>
                  <a:pt x="0" y="0"/>
                </a:moveTo>
                <a:lnTo>
                  <a:pt x="1487024" y="0"/>
                </a:lnTo>
                <a:lnTo>
                  <a:pt x="1487024" y="1487043"/>
                </a:lnTo>
                <a:lnTo>
                  <a:pt x="0" y="14870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91A00D08-A76A-DCD6-B097-F61772387F37}"/>
              </a:ext>
            </a:extLst>
          </p:cNvPr>
          <p:cNvSpPr/>
          <p:nvPr/>
        </p:nvSpPr>
        <p:spPr>
          <a:xfrm>
            <a:off x="7968329" y="2823104"/>
            <a:ext cx="1487024" cy="1487033"/>
          </a:xfrm>
          <a:custGeom>
            <a:avLst/>
            <a:gdLst/>
            <a:ahLst/>
            <a:cxnLst/>
            <a:rect l="l" t="t" r="r" b="b"/>
            <a:pathLst>
              <a:path w="1487024" h="1487033">
                <a:moveTo>
                  <a:pt x="0" y="0"/>
                </a:moveTo>
                <a:lnTo>
                  <a:pt x="1487024" y="0"/>
                </a:lnTo>
                <a:lnTo>
                  <a:pt x="1487024" y="1487034"/>
                </a:lnTo>
                <a:lnTo>
                  <a:pt x="0" y="1487034"/>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B57E0E9C-DD19-083B-55E9-14ED28D6CA34}"/>
              </a:ext>
            </a:extLst>
          </p:cNvPr>
          <p:cNvGrpSpPr>
            <a:grpSpLocks noChangeAspect="1"/>
          </p:cNvGrpSpPr>
          <p:nvPr/>
        </p:nvGrpSpPr>
        <p:grpSpPr>
          <a:xfrm>
            <a:off x="8015183" y="1296875"/>
            <a:ext cx="1372181" cy="1372191"/>
            <a:chOff x="0" y="0"/>
            <a:chExt cx="1829575" cy="1829587"/>
          </a:xfrm>
        </p:grpSpPr>
        <p:sp>
          <p:nvSpPr>
            <p:cNvPr id="13" name="Freeform 13">
              <a:extLst>
                <a:ext uri="{FF2B5EF4-FFF2-40B4-BE49-F238E27FC236}">
                  <a16:creationId xmlns:a16="http://schemas.microsoft.com/office/drawing/2014/main" id="{3AC4F91B-5C26-A663-0F8A-D9B5594D150B}"/>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7"/>
              <a:stretch>
                <a:fillRect l="-25136" r="-25136"/>
              </a:stretch>
            </a:blipFill>
          </p:spPr>
          <p:txBody>
            <a:bodyPr/>
            <a:lstStyle/>
            <a:p>
              <a:endParaRPr lang="en-US"/>
            </a:p>
          </p:txBody>
        </p:sp>
      </p:grpSp>
      <p:grpSp>
        <p:nvGrpSpPr>
          <p:cNvPr id="14" name="Group 14">
            <a:extLst>
              <a:ext uri="{FF2B5EF4-FFF2-40B4-BE49-F238E27FC236}">
                <a16:creationId xmlns:a16="http://schemas.microsoft.com/office/drawing/2014/main" id="{4F893F27-0E83-7AE9-F1AD-6F6B9DED642E}"/>
              </a:ext>
            </a:extLst>
          </p:cNvPr>
          <p:cNvGrpSpPr>
            <a:grpSpLocks noChangeAspect="1"/>
          </p:cNvGrpSpPr>
          <p:nvPr/>
        </p:nvGrpSpPr>
        <p:grpSpPr>
          <a:xfrm>
            <a:off x="8015183" y="2880530"/>
            <a:ext cx="1372181" cy="1372181"/>
            <a:chOff x="0" y="0"/>
            <a:chExt cx="1829575" cy="1829575"/>
          </a:xfrm>
        </p:grpSpPr>
        <p:sp>
          <p:nvSpPr>
            <p:cNvPr id="15" name="Freeform 15">
              <a:extLst>
                <a:ext uri="{FF2B5EF4-FFF2-40B4-BE49-F238E27FC236}">
                  <a16:creationId xmlns:a16="http://schemas.microsoft.com/office/drawing/2014/main" id="{711CFB0D-FE5F-A531-49C9-117DC140CB6D}"/>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8"/>
              <a:stretch>
                <a:fillRect l="-25136" r="-25136"/>
              </a:stretch>
            </a:blipFill>
          </p:spPr>
          <p:txBody>
            <a:bodyPr/>
            <a:lstStyle/>
            <a:p>
              <a:endParaRPr lang="en-US"/>
            </a:p>
          </p:txBody>
        </p:sp>
      </p:grpSp>
      <p:sp>
        <p:nvSpPr>
          <p:cNvPr id="17" name="TextBox 17">
            <a:extLst>
              <a:ext uri="{FF2B5EF4-FFF2-40B4-BE49-F238E27FC236}">
                <a16:creationId xmlns:a16="http://schemas.microsoft.com/office/drawing/2014/main" id="{7C16F196-8D28-94EC-479E-3A994F2429B3}"/>
              </a:ext>
            </a:extLst>
          </p:cNvPr>
          <p:cNvSpPr txBox="1"/>
          <p:nvPr/>
        </p:nvSpPr>
        <p:spPr>
          <a:xfrm>
            <a:off x="7750109" y="5700531"/>
            <a:ext cx="1902329" cy="269048"/>
          </a:xfrm>
          <a:prstGeom prst="rect">
            <a:avLst/>
          </a:prstGeom>
        </p:spPr>
        <p:txBody>
          <a:bodyPr lIns="0" tIns="0" rIns="0" bIns="0" rtlCol="0" anchor="t">
            <a:spAutoFit/>
          </a:bodyPr>
          <a:lstStyle/>
          <a:p>
            <a:pPr algn="r">
              <a:lnSpc>
                <a:spcPts val="2240"/>
              </a:lnSpc>
            </a:pPr>
            <a:r>
              <a:rPr lang="en-US" sz="1600" dirty="0">
                <a:solidFill>
                  <a:srgbClr val="515152"/>
                </a:solidFill>
                <a:latin typeface="Poppins"/>
                <a:ea typeface="Poppins"/>
                <a:cs typeface="Poppins"/>
                <a:sym typeface="Poppins"/>
              </a:rPr>
              <a:t>Slide 16  |  </a:t>
            </a:r>
          </a:p>
        </p:txBody>
      </p:sp>
      <p:sp>
        <p:nvSpPr>
          <p:cNvPr id="21" name="TextBox 21">
            <a:extLst>
              <a:ext uri="{FF2B5EF4-FFF2-40B4-BE49-F238E27FC236}">
                <a16:creationId xmlns:a16="http://schemas.microsoft.com/office/drawing/2014/main" id="{F5B671A9-8876-8DDA-2646-8BBA81A085BD}"/>
              </a:ext>
            </a:extLst>
          </p:cNvPr>
          <p:cNvSpPr txBox="1"/>
          <p:nvPr/>
        </p:nvSpPr>
        <p:spPr>
          <a:xfrm>
            <a:off x="304800" y="440178"/>
            <a:ext cx="5650724" cy="415178"/>
          </a:xfrm>
          <a:prstGeom prst="rect">
            <a:avLst/>
          </a:prstGeom>
        </p:spPr>
        <p:txBody>
          <a:bodyPr lIns="0" tIns="0" rIns="0" bIns="0" rtlCol="0" anchor="t">
            <a:spAutoFit/>
          </a:bodyPr>
          <a:lstStyle/>
          <a:p>
            <a:pPr algn="l">
              <a:lnSpc>
                <a:spcPts val="3074"/>
              </a:lnSpc>
            </a:pPr>
            <a:r>
              <a:rPr lang="en-US" sz="3043" dirty="0">
                <a:solidFill>
                  <a:srgbClr val="E4CA90"/>
                </a:solidFill>
                <a:latin typeface="League Spartan"/>
                <a:ea typeface="League Spartan"/>
                <a:cs typeface="League Spartan"/>
                <a:sym typeface="League Spartan"/>
              </a:rPr>
              <a:t>Dealing with Illegal Mining</a:t>
            </a:r>
          </a:p>
        </p:txBody>
      </p:sp>
      <p:sp>
        <p:nvSpPr>
          <p:cNvPr id="30" name="Freeform 30">
            <a:extLst>
              <a:ext uri="{FF2B5EF4-FFF2-40B4-BE49-F238E27FC236}">
                <a16:creationId xmlns:a16="http://schemas.microsoft.com/office/drawing/2014/main" id="{A4BF0E27-84FD-76CE-A17A-5DC8A8E0B83C}"/>
              </a:ext>
            </a:extLst>
          </p:cNvPr>
          <p:cNvSpPr/>
          <p:nvPr/>
        </p:nvSpPr>
        <p:spPr>
          <a:xfrm>
            <a:off x="8315406" y="5704509"/>
            <a:ext cx="253608" cy="322880"/>
          </a:xfrm>
          <a:custGeom>
            <a:avLst/>
            <a:gdLst/>
            <a:ahLst/>
            <a:cxnLst/>
            <a:rect l="l" t="t" r="r" b="b"/>
            <a:pathLst>
              <a:path w="253608" h="322880">
                <a:moveTo>
                  <a:pt x="0" y="0"/>
                </a:moveTo>
                <a:lnTo>
                  <a:pt x="253608" y="0"/>
                </a:lnTo>
                <a:lnTo>
                  <a:pt x="253608" y="322880"/>
                </a:lnTo>
                <a:lnTo>
                  <a:pt x="0" y="322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Content Placeholder 18">
            <a:extLst>
              <a:ext uri="{FF2B5EF4-FFF2-40B4-BE49-F238E27FC236}">
                <a16:creationId xmlns:a16="http://schemas.microsoft.com/office/drawing/2014/main" id="{AB998B11-D667-D3DA-FDEC-4EB776FA6521}"/>
              </a:ext>
            </a:extLst>
          </p:cNvPr>
          <p:cNvSpPr>
            <a:spLocks noGrp="1"/>
          </p:cNvSpPr>
          <p:nvPr>
            <p:ph idx="1"/>
          </p:nvPr>
        </p:nvSpPr>
        <p:spPr>
          <a:xfrm>
            <a:off x="48520" y="1095314"/>
            <a:ext cx="7914013" cy="5200182"/>
          </a:xfrm>
        </p:spPr>
        <p:txBody>
          <a:bodyPr>
            <a:noAutofit/>
          </a:bodyPr>
          <a:lstStyle/>
          <a:p>
            <a:pPr algn="just"/>
            <a:r>
              <a:rPr lang="en-ZA" sz="2000" dirty="0">
                <a:latin typeface="Arial" panose="020B0604020202020204" pitchFamily="34" charset="0"/>
                <a:cs typeface="Arial" panose="020B0604020202020204" pitchFamily="34" charset="0"/>
              </a:rPr>
              <a:t>This issue has also garnered the attention of the Justice, Crime Prevention and Security Cluster (JCPS), led by the Presidency, to demonstrate the government's serious commitment to addressing this problem.  </a:t>
            </a:r>
          </a:p>
          <a:p>
            <a:pPr algn="just"/>
            <a:r>
              <a:rPr lang="en-ZA" sz="2000" dirty="0">
                <a:latin typeface="Arial" panose="020B0604020202020204" pitchFamily="34" charset="0"/>
                <a:cs typeface="Arial" panose="020B0604020202020204" pitchFamily="34" charset="0"/>
              </a:rPr>
              <a:t>The Department is already represented and actively participates in various structures established by the South African Police Service at the National, Provincial, and Local levels.</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As a result of these interventions, we have noticed a marked decrease in illegal mining activities. However, the challenge subsists, albeit at a reduced rate. </a:t>
            </a:r>
          </a:p>
          <a:p>
            <a:pPr marL="0" indent="0" algn="just">
              <a:buNone/>
            </a:pP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Our Department continues to form part of all efforts driven by law enforcement to deal with the scourge it has on the country and the economy</a:t>
            </a:r>
          </a:p>
          <a:p>
            <a:pPr algn="just"/>
            <a:endParaRPr lang="en-ZA" sz="2000" dirty="0">
              <a:latin typeface="Arial" panose="020B0604020202020204" pitchFamily="34" charset="0"/>
              <a:cs typeface="Arial" panose="020B0604020202020204" pitchFamily="34" charset="0"/>
            </a:endParaRPr>
          </a:p>
          <a:p>
            <a:pPr algn="just"/>
            <a:endParaRPr lang="en-US" sz="2000" dirty="0"/>
          </a:p>
          <a:p>
            <a:pPr algn="just"/>
            <a:endParaRPr lang="en-ZA" sz="2000" dirty="0"/>
          </a:p>
        </p:txBody>
      </p:sp>
      <p:pic>
        <p:nvPicPr>
          <p:cNvPr id="20" name="Graphic 19">
            <a:extLst>
              <a:ext uri="{FF2B5EF4-FFF2-40B4-BE49-F238E27FC236}">
                <a16:creationId xmlns:a16="http://schemas.microsoft.com/office/drawing/2014/main" id="{06321040-95D7-52B8-2FD2-FA7BB7B44BF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86800" y="6384708"/>
            <a:ext cx="1031245" cy="1006692"/>
          </a:xfrm>
          <a:prstGeom prst="rect">
            <a:avLst/>
          </a:prstGeom>
        </p:spPr>
      </p:pic>
    </p:spTree>
    <p:extLst>
      <p:ext uri="{BB962C8B-B14F-4D97-AF65-F5344CB8AC3E}">
        <p14:creationId xmlns:p14="http://schemas.microsoft.com/office/powerpoint/2010/main" val="2395043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a:extLst>
            <a:ext uri="{FF2B5EF4-FFF2-40B4-BE49-F238E27FC236}">
              <a16:creationId xmlns:a16="http://schemas.microsoft.com/office/drawing/2014/main" id="{C637F18A-5678-4BB8-483B-E16031B34E8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161E7EA-C704-97E4-B7C0-8B051D727E20}"/>
              </a:ext>
            </a:extLst>
          </p:cNvPr>
          <p:cNvSpPr/>
          <p:nvPr/>
        </p:nvSpPr>
        <p:spPr>
          <a:xfrm>
            <a:off x="9131" y="6295496"/>
            <a:ext cx="2416968" cy="1205463"/>
          </a:xfrm>
          <a:custGeom>
            <a:avLst/>
            <a:gdLst/>
            <a:ahLst/>
            <a:cxnLst/>
            <a:rect l="l" t="t" r="r" b="b"/>
            <a:pathLst>
              <a:path w="2416968" h="1205463">
                <a:moveTo>
                  <a:pt x="0" y="0"/>
                </a:moveTo>
                <a:lnTo>
                  <a:pt x="2416968" y="0"/>
                </a:lnTo>
                <a:lnTo>
                  <a:pt x="2416968" y="1205463"/>
                </a:lnTo>
                <a:lnTo>
                  <a:pt x="0" y="1205463"/>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9C65BC37-BD47-E5A7-130E-228C831E3B20}"/>
              </a:ext>
            </a:extLst>
          </p:cNvPr>
          <p:cNvGrpSpPr/>
          <p:nvPr/>
        </p:nvGrpSpPr>
        <p:grpSpPr>
          <a:xfrm>
            <a:off x="0" y="6295496"/>
            <a:ext cx="9753600" cy="75689"/>
            <a:chOff x="0" y="0"/>
            <a:chExt cx="4323108" cy="33548"/>
          </a:xfrm>
        </p:grpSpPr>
        <p:sp>
          <p:nvSpPr>
            <p:cNvPr id="4" name="Freeform 4">
              <a:extLst>
                <a:ext uri="{FF2B5EF4-FFF2-40B4-BE49-F238E27FC236}">
                  <a16:creationId xmlns:a16="http://schemas.microsoft.com/office/drawing/2014/main" id="{0650C53D-C162-32AA-E4DD-2B359495D8A1}"/>
                </a:ext>
              </a:extLst>
            </p:cNvPr>
            <p:cNvSpPr/>
            <p:nvPr/>
          </p:nvSpPr>
          <p:spPr>
            <a:xfrm>
              <a:off x="0" y="0"/>
              <a:ext cx="4323109" cy="33548"/>
            </a:xfrm>
            <a:custGeom>
              <a:avLst/>
              <a:gdLst/>
              <a:ahLst/>
              <a:cxnLst/>
              <a:rect l="l" t="t" r="r" b="b"/>
              <a:pathLst>
                <a:path w="4323109" h="33548">
                  <a:moveTo>
                    <a:pt x="0" y="0"/>
                  </a:moveTo>
                  <a:lnTo>
                    <a:pt x="4323109" y="0"/>
                  </a:lnTo>
                  <a:lnTo>
                    <a:pt x="4323109" y="33548"/>
                  </a:lnTo>
                  <a:lnTo>
                    <a:pt x="0" y="33548"/>
                  </a:lnTo>
                  <a:close/>
                </a:path>
              </a:pathLst>
            </a:custGeom>
            <a:solidFill>
              <a:srgbClr val="146839"/>
            </a:solidFill>
          </p:spPr>
          <p:txBody>
            <a:bodyPr/>
            <a:lstStyle/>
            <a:p>
              <a:endParaRPr lang="en-US"/>
            </a:p>
          </p:txBody>
        </p:sp>
        <p:sp>
          <p:nvSpPr>
            <p:cNvPr id="5" name="TextBox 5">
              <a:extLst>
                <a:ext uri="{FF2B5EF4-FFF2-40B4-BE49-F238E27FC236}">
                  <a16:creationId xmlns:a16="http://schemas.microsoft.com/office/drawing/2014/main" id="{7BDFD7D4-B9DC-E515-CD95-1388ADCDC10C}"/>
                </a:ext>
              </a:extLst>
            </p:cNvPr>
            <p:cNvSpPr txBox="1"/>
            <p:nvPr/>
          </p:nvSpPr>
          <p:spPr>
            <a:xfrm>
              <a:off x="0" y="-38100"/>
              <a:ext cx="4323108" cy="71648"/>
            </a:xfrm>
            <a:prstGeom prst="rect">
              <a:avLst/>
            </a:prstGeom>
          </p:spPr>
          <p:txBody>
            <a:bodyPr lIns="27093" tIns="27093" rIns="27093" bIns="27093" rtlCol="0" anchor="ctr"/>
            <a:lstStyle/>
            <a:p>
              <a:pPr algn="ctr">
                <a:lnSpc>
                  <a:spcPts val="1418"/>
                </a:lnSpc>
              </a:pPr>
              <a:endParaRPr/>
            </a:p>
          </p:txBody>
        </p:sp>
      </p:grpSp>
      <p:grpSp>
        <p:nvGrpSpPr>
          <p:cNvPr id="6" name="Group 6">
            <a:extLst>
              <a:ext uri="{FF2B5EF4-FFF2-40B4-BE49-F238E27FC236}">
                <a16:creationId xmlns:a16="http://schemas.microsoft.com/office/drawing/2014/main" id="{C40961B2-DF20-CF3D-530D-927D125F9F38}"/>
              </a:ext>
            </a:extLst>
          </p:cNvPr>
          <p:cNvGrpSpPr>
            <a:grpSpLocks noChangeAspect="1"/>
          </p:cNvGrpSpPr>
          <p:nvPr/>
        </p:nvGrpSpPr>
        <p:grpSpPr>
          <a:xfrm>
            <a:off x="6987721" y="704"/>
            <a:ext cx="2765879" cy="4647952"/>
            <a:chOff x="0" y="0"/>
            <a:chExt cx="3687839" cy="6197270"/>
          </a:xfrm>
        </p:grpSpPr>
        <p:sp>
          <p:nvSpPr>
            <p:cNvPr id="7" name="Freeform 7">
              <a:extLst>
                <a:ext uri="{FF2B5EF4-FFF2-40B4-BE49-F238E27FC236}">
                  <a16:creationId xmlns:a16="http://schemas.microsoft.com/office/drawing/2014/main" id="{9462C412-9DFB-6CFE-AD38-6D6624265EC2}"/>
                </a:ext>
              </a:extLst>
            </p:cNvPr>
            <p:cNvSpPr/>
            <p:nvPr/>
          </p:nvSpPr>
          <p:spPr>
            <a:xfrm>
              <a:off x="10160" y="0"/>
              <a:ext cx="3677666" cy="5941823"/>
            </a:xfrm>
            <a:custGeom>
              <a:avLst/>
              <a:gdLst/>
              <a:ahLst/>
              <a:cxnLst/>
              <a:rect l="l" t="t" r="r" b="b"/>
              <a:pathLst>
                <a:path w="3677666" h="5941823">
                  <a:moveTo>
                    <a:pt x="0" y="0"/>
                  </a:moveTo>
                  <a:cubicBezTo>
                    <a:pt x="826389" y="462915"/>
                    <a:pt x="1321435" y="1350645"/>
                    <a:pt x="1304798" y="2244217"/>
                  </a:cubicBezTo>
                  <a:cubicBezTo>
                    <a:pt x="1301242" y="2433066"/>
                    <a:pt x="1311275" y="2617851"/>
                    <a:pt x="1334770" y="2798191"/>
                  </a:cubicBezTo>
                  <a:cubicBezTo>
                    <a:pt x="1340866" y="2844546"/>
                    <a:pt x="1347597" y="2890647"/>
                    <a:pt x="1355471" y="2936367"/>
                  </a:cubicBezTo>
                  <a:cubicBezTo>
                    <a:pt x="1502918" y="3811016"/>
                    <a:pt x="1964309" y="4581271"/>
                    <a:pt x="2673223" y="5222367"/>
                  </a:cubicBezTo>
                  <a:cubicBezTo>
                    <a:pt x="2826385" y="5360924"/>
                    <a:pt x="2989580" y="5494782"/>
                    <a:pt x="3162046" y="5618988"/>
                  </a:cubicBezTo>
                  <a:lnTo>
                    <a:pt x="3162173" y="5619116"/>
                  </a:lnTo>
                  <a:cubicBezTo>
                    <a:pt x="3198368" y="5645278"/>
                    <a:pt x="3235071" y="5670931"/>
                    <a:pt x="3272282" y="5696078"/>
                  </a:cubicBezTo>
                  <a:cubicBezTo>
                    <a:pt x="3402711" y="5784597"/>
                    <a:pt x="3537966" y="5867274"/>
                    <a:pt x="3677666" y="5941823"/>
                  </a:cubicBezTo>
                  <a:lnTo>
                    <a:pt x="3677666" y="0"/>
                  </a:lnTo>
                  <a:close/>
                </a:path>
              </a:pathLst>
            </a:custGeom>
            <a:solidFill>
              <a:srgbClr val="C48F31"/>
            </a:solidFill>
          </p:spPr>
          <p:txBody>
            <a:bodyPr/>
            <a:lstStyle/>
            <a:p>
              <a:endParaRPr lang="en-US"/>
            </a:p>
          </p:txBody>
        </p:sp>
      </p:grpSp>
      <p:grpSp>
        <p:nvGrpSpPr>
          <p:cNvPr id="8" name="Group 8">
            <a:extLst>
              <a:ext uri="{FF2B5EF4-FFF2-40B4-BE49-F238E27FC236}">
                <a16:creationId xmlns:a16="http://schemas.microsoft.com/office/drawing/2014/main" id="{3E631B5C-6D31-030A-444B-0C8F34F8DBDE}"/>
              </a:ext>
            </a:extLst>
          </p:cNvPr>
          <p:cNvGrpSpPr>
            <a:grpSpLocks noChangeAspect="1"/>
          </p:cNvGrpSpPr>
          <p:nvPr/>
        </p:nvGrpSpPr>
        <p:grpSpPr>
          <a:xfrm>
            <a:off x="7239571" y="15515"/>
            <a:ext cx="2514028" cy="4024808"/>
            <a:chOff x="0" y="0"/>
            <a:chExt cx="3352038" cy="5366410"/>
          </a:xfrm>
        </p:grpSpPr>
        <p:sp>
          <p:nvSpPr>
            <p:cNvPr id="9" name="Freeform 9">
              <a:extLst>
                <a:ext uri="{FF2B5EF4-FFF2-40B4-BE49-F238E27FC236}">
                  <a16:creationId xmlns:a16="http://schemas.microsoft.com/office/drawing/2014/main" id="{B34F4577-2C24-7B95-5CCA-E1D6007E3CCA}"/>
                </a:ext>
              </a:extLst>
            </p:cNvPr>
            <p:cNvSpPr/>
            <p:nvPr/>
          </p:nvSpPr>
          <p:spPr>
            <a:xfrm>
              <a:off x="0" y="0"/>
              <a:ext cx="3352038" cy="5366385"/>
            </a:xfrm>
            <a:custGeom>
              <a:avLst/>
              <a:gdLst/>
              <a:ahLst/>
              <a:cxnLst/>
              <a:rect l="l" t="t" r="r" b="b"/>
              <a:pathLst>
                <a:path w="3352038" h="5366385">
                  <a:moveTo>
                    <a:pt x="0" y="0"/>
                  </a:moveTo>
                  <a:cubicBezTo>
                    <a:pt x="691642" y="455422"/>
                    <a:pt x="1125347" y="1220597"/>
                    <a:pt x="1158748" y="2011680"/>
                  </a:cubicBezTo>
                  <a:cubicBezTo>
                    <a:pt x="1166749" y="2200402"/>
                    <a:pt x="1188085" y="2384425"/>
                    <a:pt x="1222502" y="2563368"/>
                  </a:cubicBezTo>
                  <a:cubicBezTo>
                    <a:pt x="1231265" y="2609342"/>
                    <a:pt x="1241044" y="2654935"/>
                    <a:pt x="1251458" y="2700147"/>
                  </a:cubicBezTo>
                  <a:cubicBezTo>
                    <a:pt x="1451864" y="3565779"/>
                    <a:pt x="1959229" y="4310507"/>
                    <a:pt x="2705989" y="4913503"/>
                  </a:cubicBezTo>
                  <a:cubicBezTo>
                    <a:pt x="2785745" y="4978019"/>
                    <a:pt x="2867914" y="5041011"/>
                    <a:pt x="2952496" y="5102479"/>
                  </a:cubicBezTo>
                  <a:cubicBezTo>
                    <a:pt x="2994787" y="5133086"/>
                    <a:pt x="3037713" y="5163439"/>
                    <a:pt x="3081020" y="5193030"/>
                  </a:cubicBezTo>
                  <a:cubicBezTo>
                    <a:pt x="3126105" y="5223891"/>
                    <a:pt x="3171952" y="5254244"/>
                    <a:pt x="3218307" y="5283835"/>
                  </a:cubicBezTo>
                  <a:cubicBezTo>
                    <a:pt x="3262376" y="5312029"/>
                    <a:pt x="3306953" y="5339588"/>
                    <a:pt x="3352038" y="5366385"/>
                  </a:cubicBezTo>
                  <a:lnTo>
                    <a:pt x="3352038" y="0"/>
                  </a:lnTo>
                  <a:close/>
                </a:path>
              </a:pathLst>
            </a:custGeom>
            <a:blipFill>
              <a:blip r:embed="rId3"/>
              <a:stretch>
                <a:fillRect l="-2273" t="-6769" r="-19838" b="-7644"/>
              </a:stretch>
            </a:blipFill>
          </p:spPr>
          <p:txBody>
            <a:bodyPr/>
            <a:lstStyle/>
            <a:p>
              <a:endParaRPr lang="en-US"/>
            </a:p>
          </p:txBody>
        </p:sp>
      </p:grpSp>
      <p:sp>
        <p:nvSpPr>
          <p:cNvPr id="10" name="Freeform 10">
            <a:extLst>
              <a:ext uri="{FF2B5EF4-FFF2-40B4-BE49-F238E27FC236}">
                <a16:creationId xmlns:a16="http://schemas.microsoft.com/office/drawing/2014/main" id="{DE8B787D-B6AC-0149-13E8-CCBD9FA0B409}"/>
              </a:ext>
            </a:extLst>
          </p:cNvPr>
          <p:cNvSpPr/>
          <p:nvPr/>
        </p:nvSpPr>
        <p:spPr>
          <a:xfrm>
            <a:off x="7968329" y="1239449"/>
            <a:ext cx="1487024" cy="1487043"/>
          </a:xfrm>
          <a:custGeom>
            <a:avLst/>
            <a:gdLst/>
            <a:ahLst/>
            <a:cxnLst/>
            <a:rect l="l" t="t" r="r" b="b"/>
            <a:pathLst>
              <a:path w="1487024" h="1487043">
                <a:moveTo>
                  <a:pt x="0" y="0"/>
                </a:moveTo>
                <a:lnTo>
                  <a:pt x="1487024" y="0"/>
                </a:lnTo>
                <a:lnTo>
                  <a:pt x="1487024" y="1487043"/>
                </a:lnTo>
                <a:lnTo>
                  <a:pt x="0" y="14870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DE8543AA-86B4-D722-B67D-70E378B718BE}"/>
              </a:ext>
            </a:extLst>
          </p:cNvPr>
          <p:cNvSpPr/>
          <p:nvPr/>
        </p:nvSpPr>
        <p:spPr>
          <a:xfrm>
            <a:off x="7968329" y="2823104"/>
            <a:ext cx="1487024" cy="1487033"/>
          </a:xfrm>
          <a:custGeom>
            <a:avLst/>
            <a:gdLst/>
            <a:ahLst/>
            <a:cxnLst/>
            <a:rect l="l" t="t" r="r" b="b"/>
            <a:pathLst>
              <a:path w="1487024" h="1487033">
                <a:moveTo>
                  <a:pt x="0" y="0"/>
                </a:moveTo>
                <a:lnTo>
                  <a:pt x="1487024" y="0"/>
                </a:lnTo>
                <a:lnTo>
                  <a:pt x="1487024" y="1487034"/>
                </a:lnTo>
                <a:lnTo>
                  <a:pt x="0" y="1487034"/>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7D10C5C7-67E0-FAFC-82A8-0FD2C3F63A45}"/>
              </a:ext>
            </a:extLst>
          </p:cNvPr>
          <p:cNvGrpSpPr>
            <a:grpSpLocks noChangeAspect="1"/>
          </p:cNvGrpSpPr>
          <p:nvPr/>
        </p:nvGrpSpPr>
        <p:grpSpPr>
          <a:xfrm>
            <a:off x="8015183" y="1296875"/>
            <a:ext cx="1372181" cy="1372191"/>
            <a:chOff x="0" y="0"/>
            <a:chExt cx="1829575" cy="1829587"/>
          </a:xfrm>
        </p:grpSpPr>
        <p:sp>
          <p:nvSpPr>
            <p:cNvPr id="13" name="Freeform 13">
              <a:extLst>
                <a:ext uri="{FF2B5EF4-FFF2-40B4-BE49-F238E27FC236}">
                  <a16:creationId xmlns:a16="http://schemas.microsoft.com/office/drawing/2014/main" id="{1B46B2D9-0F2C-C6B1-FAC9-E6BDC5B60F17}"/>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7"/>
              <a:stretch>
                <a:fillRect l="-25136" r="-25136"/>
              </a:stretch>
            </a:blipFill>
          </p:spPr>
          <p:txBody>
            <a:bodyPr/>
            <a:lstStyle/>
            <a:p>
              <a:endParaRPr lang="en-US"/>
            </a:p>
          </p:txBody>
        </p:sp>
      </p:grpSp>
      <p:grpSp>
        <p:nvGrpSpPr>
          <p:cNvPr id="14" name="Group 14">
            <a:extLst>
              <a:ext uri="{FF2B5EF4-FFF2-40B4-BE49-F238E27FC236}">
                <a16:creationId xmlns:a16="http://schemas.microsoft.com/office/drawing/2014/main" id="{6413BD60-DABA-D78B-3ED6-8DC5133DBD5C}"/>
              </a:ext>
            </a:extLst>
          </p:cNvPr>
          <p:cNvGrpSpPr>
            <a:grpSpLocks noChangeAspect="1"/>
          </p:cNvGrpSpPr>
          <p:nvPr/>
        </p:nvGrpSpPr>
        <p:grpSpPr>
          <a:xfrm>
            <a:off x="8015183" y="2880530"/>
            <a:ext cx="1372181" cy="1372181"/>
            <a:chOff x="0" y="0"/>
            <a:chExt cx="1829575" cy="1829575"/>
          </a:xfrm>
        </p:grpSpPr>
        <p:sp>
          <p:nvSpPr>
            <p:cNvPr id="15" name="Freeform 15">
              <a:extLst>
                <a:ext uri="{FF2B5EF4-FFF2-40B4-BE49-F238E27FC236}">
                  <a16:creationId xmlns:a16="http://schemas.microsoft.com/office/drawing/2014/main" id="{75FE9B3F-AF9A-8DA9-0DFE-3FF241D29BC6}"/>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8"/>
              <a:stretch>
                <a:fillRect l="-25136" r="-25136"/>
              </a:stretch>
            </a:blipFill>
          </p:spPr>
          <p:txBody>
            <a:bodyPr/>
            <a:lstStyle/>
            <a:p>
              <a:endParaRPr lang="en-US"/>
            </a:p>
          </p:txBody>
        </p:sp>
      </p:grpSp>
      <p:sp>
        <p:nvSpPr>
          <p:cNvPr id="17" name="TextBox 17">
            <a:extLst>
              <a:ext uri="{FF2B5EF4-FFF2-40B4-BE49-F238E27FC236}">
                <a16:creationId xmlns:a16="http://schemas.microsoft.com/office/drawing/2014/main" id="{09058D1E-3686-86A0-362A-3372B6802501}"/>
              </a:ext>
            </a:extLst>
          </p:cNvPr>
          <p:cNvSpPr txBox="1"/>
          <p:nvPr/>
        </p:nvSpPr>
        <p:spPr>
          <a:xfrm>
            <a:off x="7750109" y="5700531"/>
            <a:ext cx="1902329" cy="269048"/>
          </a:xfrm>
          <a:prstGeom prst="rect">
            <a:avLst/>
          </a:prstGeom>
        </p:spPr>
        <p:txBody>
          <a:bodyPr lIns="0" tIns="0" rIns="0" bIns="0" rtlCol="0" anchor="t">
            <a:spAutoFit/>
          </a:bodyPr>
          <a:lstStyle/>
          <a:p>
            <a:pPr algn="r">
              <a:lnSpc>
                <a:spcPts val="2240"/>
              </a:lnSpc>
            </a:pPr>
            <a:r>
              <a:rPr lang="en-US" sz="1600" dirty="0">
                <a:solidFill>
                  <a:srgbClr val="515152"/>
                </a:solidFill>
                <a:latin typeface="Poppins"/>
                <a:ea typeface="Poppins"/>
                <a:cs typeface="Poppins"/>
                <a:sym typeface="Poppins"/>
              </a:rPr>
              <a:t>Slide 17  |  </a:t>
            </a:r>
          </a:p>
        </p:txBody>
      </p:sp>
      <p:sp>
        <p:nvSpPr>
          <p:cNvPr id="30" name="Freeform 30">
            <a:extLst>
              <a:ext uri="{FF2B5EF4-FFF2-40B4-BE49-F238E27FC236}">
                <a16:creationId xmlns:a16="http://schemas.microsoft.com/office/drawing/2014/main" id="{5CED1DCB-94CC-3BB9-624E-49AE3C0E7305}"/>
              </a:ext>
            </a:extLst>
          </p:cNvPr>
          <p:cNvSpPr/>
          <p:nvPr/>
        </p:nvSpPr>
        <p:spPr>
          <a:xfrm>
            <a:off x="8315406" y="5704509"/>
            <a:ext cx="253608" cy="322880"/>
          </a:xfrm>
          <a:custGeom>
            <a:avLst/>
            <a:gdLst/>
            <a:ahLst/>
            <a:cxnLst/>
            <a:rect l="l" t="t" r="r" b="b"/>
            <a:pathLst>
              <a:path w="253608" h="322880">
                <a:moveTo>
                  <a:pt x="0" y="0"/>
                </a:moveTo>
                <a:lnTo>
                  <a:pt x="253608" y="0"/>
                </a:lnTo>
                <a:lnTo>
                  <a:pt x="253608" y="322880"/>
                </a:lnTo>
                <a:lnTo>
                  <a:pt x="0" y="322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7309E848-000A-EF40-B4A3-34B74898428F}"/>
              </a:ext>
            </a:extLst>
          </p:cNvPr>
          <p:cNvSpPr txBox="1"/>
          <p:nvPr/>
        </p:nvSpPr>
        <p:spPr>
          <a:xfrm>
            <a:off x="838200" y="1676400"/>
            <a:ext cx="6831892" cy="674031"/>
          </a:xfrm>
          <a:prstGeom prst="rect">
            <a:avLst/>
          </a:prstGeom>
          <a:noFill/>
        </p:spPr>
        <p:txBody>
          <a:bodyPr wrap="square" rtlCol="0">
            <a:spAutoFit/>
          </a:bodyPr>
          <a:lstStyle/>
          <a:p>
            <a:pPr lvl="0">
              <a:lnSpc>
                <a:spcPct val="110000"/>
              </a:lnSpc>
              <a:spcBef>
                <a:spcPts val="600"/>
              </a:spcBef>
            </a:pPr>
            <a:endParaRPr lang="en-ZA" sz="1800" dirty="0"/>
          </a:p>
          <a:p>
            <a:pPr algn="l"/>
            <a:endParaRPr lang="en-ZA" dirty="0"/>
          </a:p>
        </p:txBody>
      </p:sp>
      <p:pic>
        <p:nvPicPr>
          <p:cNvPr id="18" name="Graphic 17">
            <a:extLst>
              <a:ext uri="{FF2B5EF4-FFF2-40B4-BE49-F238E27FC236}">
                <a16:creationId xmlns:a16="http://schemas.microsoft.com/office/drawing/2014/main" id="{20FCCB1C-AF76-F3CC-AA6C-1064E7F8B5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22355" y="6384708"/>
            <a:ext cx="1031245" cy="1006692"/>
          </a:xfrm>
          <a:prstGeom prst="rect">
            <a:avLst/>
          </a:prstGeom>
        </p:spPr>
      </p:pic>
      <p:graphicFrame>
        <p:nvGraphicFramePr>
          <p:cNvPr id="19" name="Content Placeholder 17">
            <a:extLst>
              <a:ext uri="{FF2B5EF4-FFF2-40B4-BE49-F238E27FC236}">
                <a16:creationId xmlns:a16="http://schemas.microsoft.com/office/drawing/2014/main" id="{48205DA5-580C-A2D9-80A8-DE6C48352558}"/>
              </a:ext>
            </a:extLst>
          </p:cNvPr>
          <p:cNvGraphicFramePr>
            <a:graphicFrameLocks/>
          </p:cNvGraphicFramePr>
          <p:nvPr>
            <p:extLst>
              <p:ext uri="{D42A27DB-BD31-4B8C-83A1-F6EECF244321}">
                <p14:modId xmlns:p14="http://schemas.microsoft.com/office/powerpoint/2010/main" val="1718800456"/>
              </p:ext>
            </p:extLst>
          </p:nvPr>
        </p:nvGraphicFramePr>
        <p:xfrm>
          <a:off x="235155" y="569539"/>
          <a:ext cx="8229600" cy="51866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287907958"/>
                    </a:ext>
                  </a:extLst>
                </a:gridCol>
                <a:gridCol w="4114800">
                  <a:extLst>
                    <a:ext uri="{9D8B030D-6E8A-4147-A177-3AD203B41FA5}">
                      <a16:colId xmlns:a16="http://schemas.microsoft.com/office/drawing/2014/main" val="38676612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CHALLENGES</a:t>
                      </a:r>
                      <a:r>
                        <a:rPr lang="en-US" sz="1800" dirty="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endParaRPr lang="en-ZA" dirty="0"/>
                    </a:p>
                  </a:txBody>
                  <a:tcPr/>
                </a:tc>
                <a:tc>
                  <a:txBody>
                    <a:bodyPr/>
                    <a:lstStyle/>
                    <a:p>
                      <a:r>
                        <a:rPr lang="en-GB" dirty="0"/>
                        <a:t>PROPOSED INTERVENTIONS</a:t>
                      </a:r>
                      <a:endParaRPr lang="en-ZA" dirty="0"/>
                    </a:p>
                  </a:txBody>
                  <a:tcPr/>
                </a:tc>
                <a:extLst>
                  <a:ext uri="{0D108BD9-81ED-4DB2-BD59-A6C34878D82A}">
                    <a16:rowId xmlns:a16="http://schemas.microsoft.com/office/drawing/2014/main" val="1883281381"/>
                  </a:ext>
                </a:extLst>
              </a:tr>
              <a:tr h="370840">
                <a:tc>
                  <a:txBody>
                    <a:bodyPr/>
                    <a:lstStyle/>
                    <a:p>
                      <a:r>
                        <a:rPr lang="en-GB"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Limited investigative capacity on mining and minerals related crimes.</a:t>
                      </a:r>
                      <a:endParaRPr lang="en-ZA"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1. Training of law enforcement on mining and minerals crimes is currently underway. Possibility of specialised courts to deal with mining and minerals-related crimes, including a dedicated Unit within SAPS.</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49388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Gang violence due to unsafe mining practices causes social instability and environmental harm.</a:t>
                      </a:r>
                      <a:endParaRPr lang="en-ZA" sz="1400" dirty="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 Law enforcement capacity is essential to maintain law and order.</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54071095"/>
                  </a:ext>
                </a:extLst>
              </a:tr>
              <a:tr h="370840">
                <a:tc>
                  <a:txBody>
                    <a:bodyPr/>
                    <a:lstStyle/>
                    <a:p>
                      <a:r>
                        <a:rPr lang="en-GB" sz="1400" dirty="0">
                          <a:latin typeface="Arial" panose="020B0604020202020204" pitchFamily="34" charset="0"/>
                          <a:cs typeface="Arial" panose="020B0604020202020204" pitchFamily="34" charset="0"/>
                        </a:rPr>
                        <a:t>3.Disjointed legislation</a:t>
                      </a:r>
                      <a:endParaRPr lang="en-Z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3. Policy and legislative review are currently underway to ensure alignment.</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3194661"/>
                  </a:ext>
                </a:extLst>
              </a:tr>
              <a:tr h="370840">
                <a:tc>
                  <a:txBody>
                    <a:bodyPr/>
                    <a:lstStyle/>
                    <a:p>
                      <a:r>
                        <a:rPr lang="en-GB" sz="1400" dirty="0">
                          <a:latin typeface="Arial" panose="020B0604020202020204" pitchFamily="34" charset="0"/>
                          <a:cs typeface="Arial" panose="020B0604020202020204" pitchFamily="34" charset="0"/>
                        </a:rPr>
                        <a:t>4. Abuse of prospecting rights, and multiple permits in the same area.</a:t>
                      </a:r>
                      <a:endParaRPr lang="en-ZA"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 Building internal capacity through technical support and improved resources is vital for effective monitoring and enforcement..</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4048005"/>
                  </a:ext>
                </a:extLst>
              </a:tr>
              <a:tr h="370840">
                <a:tc>
                  <a:txBody>
                    <a:bodyPr/>
                    <a:lstStyle/>
                    <a:p>
                      <a:r>
                        <a:rPr lang="en-GB" sz="1400" dirty="0">
                          <a:latin typeface="Arial" panose="020B0604020202020204" pitchFamily="34" charset="0"/>
                          <a:cs typeface="Arial" panose="020B0604020202020204" pitchFamily="34" charset="0"/>
                        </a:rPr>
                        <a:t>5. The safety of department officials during site visits.</a:t>
                      </a:r>
                      <a:endParaRPr lang="en-ZA"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5. Priority and additional financial resources to create a safe environment.</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20307051"/>
                  </a:ext>
                </a:extLst>
              </a:tr>
              <a:tr h="370840">
                <a:tc>
                  <a:txBody>
                    <a:bodyPr/>
                    <a:lstStyle/>
                    <a:p>
                      <a:endParaRPr lang="en-ZA" sz="1400" dirty="0">
                        <a:latin typeface="Arial" panose="020B0604020202020204" pitchFamily="34" charset="0"/>
                        <a:cs typeface="Arial" panose="020B0604020202020204" pitchFamily="34" charset="0"/>
                      </a:endParaRPr>
                    </a:p>
                  </a:txBody>
                  <a:tcPr/>
                </a:tc>
                <a:tc>
                  <a:txBody>
                    <a:bodyPr/>
                    <a:lstStyle/>
                    <a:p>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8209303"/>
                  </a:ext>
                </a:extLst>
              </a:tr>
              <a:tr h="370840">
                <a:tc>
                  <a:txBody>
                    <a:bodyPr/>
                    <a:lstStyle/>
                    <a:p>
                      <a:r>
                        <a:rPr lang="en-GB" sz="1400" dirty="0">
                          <a:latin typeface="Arial" panose="020B0604020202020204" pitchFamily="34" charset="0"/>
                          <a:cs typeface="Arial" panose="020B0604020202020204" pitchFamily="34" charset="0"/>
                        </a:rPr>
                        <a:t>6. Limited capacity within the department to conduct effective monitoring and enforcement.</a:t>
                      </a:r>
                      <a:endParaRPr lang="en-ZA"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6. The alignment of the department structure to the mandate is currently underway.</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06786875"/>
                  </a:ext>
                </a:extLst>
              </a:tr>
            </a:tbl>
          </a:graphicData>
        </a:graphic>
      </p:graphicFrame>
    </p:spTree>
    <p:extLst>
      <p:ext uri="{BB962C8B-B14F-4D97-AF65-F5344CB8AC3E}">
        <p14:creationId xmlns:p14="http://schemas.microsoft.com/office/powerpoint/2010/main" val="1452455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a:extLst>
            <a:ext uri="{FF2B5EF4-FFF2-40B4-BE49-F238E27FC236}">
              <a16:creationId xmlns:a16="http://schemas.microsoft.com/office/drawing/2014/main" id="{35E40098-F7F4-C88E-9937-2367A53D87C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B80E256-8DBB-9EF0-F815-E4BF107AAC72}"/>
              </a:ext>
            </a:extLst>
          </p:cNvPr>
          <p:cNvSpPr/>
          <p:nvPr/>
        </p:nvSpPr>
        <p:spPr>
          <a:xfrm>
            <a:off x="9131" y="6295496"/>
            <a:ext cx="2416968" cy="1205463"/>
          </a:xfrm>
          <a:custGeom>
            <a:avLst/>
            <a:gdLst/>
            <a:ahLst/>
            <a:cxnLst/>
            <a:rect l="l" t="t" r="r" b="b"/>
            <a:pathLst>
              <a:path w="2416968" h="1205463">
                <a:moveTo>
                  <a:pt x="0" y="0"/>
                </a:moveTo>
                <a:lnTo>
                  <a:pt x="2416968" y="0"/>
                </a:lnTo>
                <a:lnTo>
                  <a:pt x="2416968" y="1205463"/>
                </a:lnTo>
                <a:lnTo>
                  <a:pt x="0" y="1205463"/>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D29BCA9B-EF47-1CEB-BA15-B061BA33976A}"/>
              </a:ext>
            </a:extLst>
          </p:cNvPr>
          <p:cNvGrpSpPr/>
          <p:nvPr/>
        </p:nvGrpSpPr>
        <p:grpSpPr>
          <a:xfrm>
            <a:off x="0" y="6295496"/>
            <a:ext cx="9753600" cy="75689"/>
            <a:chOff x="0" y="0"/>
            <a:chExt cx="4323108" cy="33548"/>
          </a:xfrm>
        </p:grpSpPr>
        <p:sp>
          <p:nvSpPr>
            <p:cNvPr id="4" name="Freeform 4">
              <a:extLst>
                <a:ext uri="{FF2B5EF4-FFF2-40B4-BE49-F238E27FC236}">
                  <a16:creationId xmlns:a16="http://schemas.microsoft.com/office/drawing/2014/main" id="{0C491FBB-D039-8622-2F7C-FB263B07F950}"/>
                </a:ext>
              </a:extLst>
            </p:cNvPr>
            <p:cNvSpPr/>
            <p:nvPr/>
          </p:nvSpPr>
          <p:spPr>
            <a:xfrm>
              <a:off x="0" y="0"/>
              <a:ext cx="4323109" cy="33548"/>
            </a:xfrm>
            <a:custGeom>
              <a:avLst/>
              <a:gdLst/>
              <a:ahLst/>
              <a:cxnLst/>
              <a:rect l="l" t="t" r="r" b="b"/>
              <a:pathLst>
                <a:path w="4323109" h="33548">
                  <a:moveTo>
                    <a:pt x="0" y="0"/>
                  </a:moveTo>
                  <a:lnTo>
                    <a:pt x="4323109" y="0"/>
                  </a:lnTo>
                  <a:lnTo>
                    <a:pt x="4323109" y="33548"/>
                  </a:lnTo>
                  <a:lnTo>
                    <a:pt x="0" y="33548"/>
                  </a:lnTo>
                  <a:close/>
                </a:path>
              </a:pathLst>
            </a:custGeom>
            <a:solidFill>
              <a:srgbClr val="146839"/>
            </a:solidFill>
          </p:spPr>
          <p:txBody>
            <a:bodyPr/>
            <a:lstStyle/>
            <a:p>
              <a:endParaRPr lang="en-US"/>
            </a:p>
          </p:txBody>
        </p:sp>
        <p:sp>
          <p:nvSpPr>
            <p:cNvPr id="5" name="TextBox 5">
              <a:extLst>
                <a:ext uri="{FF2B5EF4-FFF2-40B4-BE49-F238E27FC236}">
                  <a16:creationId xmlns:a16="http://schemas.microsoft.com/office/drawing/2014/main" id="{78AF8DB3-191A-6B93-E1A1-74730EEB296B}"/>
                </a:ext>
              </a:extLst>
            </p:cNvPr>
            <p:cNvSpPr txBox="1"/>
            <p:nvPr/>
          </p:nvSpPr>
          <p:spPr>
            <a:xfrm>
              <a:off x="0" y="-38100"/>
              <a:ext cx="4323108" cy="71648"/>
            </a:xfrm>
            <a:prstGeom prst="rect">
              <a:avLst/>
            </a:prstGeom>
          </p:spPr>
          <p:txBody>
            <a:bodyPr lIns="27093" tIns="27093" rIns="27093" bIns="27093" rtlCol="0" anchor="ctr"/>
            <a:lstStyle/>
            <a:p>
              <a:pPr algn="ctr">
                <a:lnSpc>
                  <a:spcPts val="1418"/>
                </a:lnSpc>
              </a:pPr>
              <a:endParaRPr/>
            </a:p>
          </p:txBody>
        </p:sp>
      </p:grpSp>
      <p:grpSp>
        <p:nvGrpSpPr>
          <p:cNvPr id="6" name="Group 6">
            <a:extLst>
              <a:ext uri="{FF2B5EF4-FFF2-40B4-BE49-F238E27FC236}">
                <a16:creationId xmlns:a16="http://schemas.microsoft.com/office/drawing/2014/main" id="{FA669618-6F72-C3E1-ECFD-719442D1FED8}"/>
              </a:ext>
            </a:extLst>
          </p:cNvPr>
          <p:cNvGrpSpPr>
            <a:grpSpLocks noChangeAspect="1"/>
          </p:cNvGrpSpPr>
          <p:nvPr/>
        </p:nvGrpSpPr>
        <p:grpSpPr>
          <a:xfrm>
            <a:off x="6987721" y="704"/>
            <a:ext cx="2765879" cy="4647952"/>
            <a:chOff x="0" y="0"/>
            <a:chExt cx="3687839" cy="6197270"/>
          </a:xfrm>
        </p:grpSpPr>
        <p:sp>
          <p:nvSpPr>
            <p:cNvPr id="7" name="Freeform 7">
              <a:extLst>
                <a:ext uri="{FF2B5EF4-FFF2-40B4-BE49-F238E27FC236}">
                  <a16:creationId xmlns:a16="http://schemas.microsoft.com/office/drawing/2014/main" id="{332FA2F8-143E-5662-1B35-15E2ED4F8B38}"/>
                </a:ext>
              </a:extLst>
            </p:cNvPr>
            <p:cNvSpPr/>
            <p:nvPr/>
          </p:nvSpPr>
          <p:spPr>
            <a:xfrm>
              <a:off x="10160" y="0"/>
              <a:ext cx="3677666" cy="5941823"/>
            </a:xfrm>
            <a:custGeom>
              <a:avLst/>
              <a:gdLst/>
              <a:ahLst/>
              <a:cxnLst/>
              <a:rect l="l" t="t" r="r" b="b"/>
              <a:pathLst>
                <a:path w="3677666" h="5941823">
                  <a:moveTo>
                    <a:pt x="0" y="0"/>
                  </a:moveTo>
                  <a:cubicBezTo>
                    <a:pt x="826389" y="462915"/>
                    <a:pt x="1321435" y="1350645"/>
                    <a:pt x="1304798" y="2244217"/>
                  </a:cubicBezTo>
                  <a:cubicBezTo>
                    <a:pt x="1301242" y="2433066"/>
                    <a:pt x="1311275" y="2617851"/>
                    <a:pt x="1334770" y="2798191"/>
                  </a:cubicBezTo>
                  <a:cubicBezTo>
                    <a:pt x="1340866" y="2844546"/>
                    <a:pt x="1347597" y="2890647"/>
                    <a:pt x="1355471" y="2936367"/>
                  </a:cubicBezTo>
                  <a:cubicBezTo>
                    <a:pt x="1502918" y="3811016"/>
                    <a:pt x="1964309" y="4581271"/>
                    <a:pt x="2673223" y="5222367"/>
                  </a:cubicBezTo>
                  <a:cubicBezTo>
                    <a:pt x="2826385" y="5360924"/>
                    <a:pt x="2989580" y="5494782"/>
                    <a:pt x="3162046" y="5618988"/>
                  </a:cubicBezTo>
                  <a:lnTo>
                    <a:pt x="3162173" y="5619116"/>
                  </a:lnTo>
                  <a:cubicBezTo>
                    <a:pt x="3198368" y="5645278"/>
                    <a:pt x="3235071" y="5670931"/>
                    <a:pt x="3272282" y="5696078"/>
                  </a:cubicBezTo>
                  <a:cubicBezTo>
                    <a:pt x="3402711" y="5784597"/>
                    <a:pt x="3537966" y="5867274"/>
                    <a:pt x="3677666" y="5941823"/>
                  </a:cubicBezTo>
                  <a:lnTo>
                    <a:pt x="3677666" y="0"/>
                  </a:lnTo>
                  <a:close/>
                </a:path>
              </a:pathLst>
            </a:custGeom>
            <a:solidFill>
              <a:srgbClr val="C48F31"/>
            </a:solidFill>
          </p:spPr>
          <p:txBody>
            <a:bodyPr/>
            <a:lstStyle/>
            <a:p>
              <a:endParaRPr lang="en-US"/>
            </a:p>
          </p:txBody>
        </p:sp>
      </p:grpSp>
      <p:grpSp>
        <p:nvGrpSpPr>
          <p:cNvPr id="8" name="Group 8">
            <a:extLst>
              <a:ext uri="{FF2B5EF4-FFF2-40B4-BE49-F238E27FC236}">
                <a16:creationId xmlns:a16="http://schemas.microsoft.com/office/drawing/2014/main" id="{B2FDC4AB-A996-F7B6-2472-4221F7651448}"/>
              </a:ext>
            </a:extLst>
          </p:cNvPr>
          <p:cNvGrpSpPr>
            <a:grpSpLocks noChangeAspect="1"/>
          </p:cNvGrpSpPr>
          <p:nvPr/>
        </p:nvGrpSpPr>
        <p:grpSpPr>
          <a:xfrm>
            <a:off x="7239571" y="15515"/>
            <a:ext cx="2514028" cy="4024808"/>
            <a:chOff x="0" y="0"/>
            <a:chExt cx="3352038" cy="5366410"/>
          </a:xfrm>
        </p:grpSpPr>
        <p:sp>
          <p:nvSpPr>
            <p:cNvPr id="9" name="Freeform 9">
              <a:extLst>
                <a:ext uri="{FF2B5EF4-FFF2-40B4-BE49-F238E27FC236}">
                  <a16:creationId xmlns:a16="http://schemas.microsoft.com/office/drawing/2014/main" id="{1334056E-4679-18DA-4B4F-24825BE50C70}"/>
                </a:ext>
              </a:extLst>
            </p:cNvPr>
            <p:cNvSpPr/>
            <p:nvPr/>
          </p:nvSpPr>
          <p:spPr>
            <a:xfrm>
              <a:off x="0" y="0"/>
              <a:ext cx="3352038" cy="5366385"/>
            </a:xfrm>
            <a:custGeom>
              <a:avLst/>
              <a:gdLst/>
              <a:ahLst/>
              <a:cxnLst/>
              <a:rect l="l" t="t" r="r" b="b"/>
              <a:pathLst>
                <a:path w="3352038" h="5366385">
                  <a:moveTo>
                    <a:pt x="0" y="0"/>
                  </a:moveTo>
                  <a:cubicBezTo>
                    <a:pt x="691642" y="455422"/>
                    <a:pt x="1125347" y="1220597"/>
                    <a:pt x="1158748" y="2011680"/>
                  </a:cubicBezTo>
                  <a:cubicBezTo>
                    <a:pt x="1166749" y="2200402"/>
                    <a:pt x="1188085" y="2384425"/>
                    <a:pt x="1222502" y="2563368"/>
                  </a:cubicBezTo>
                  <a:cubicBezTo>
                    <a:pt x="1231265" y="2609342"/>
                    <a:pt x="1241044" y="2654935"/>
                    <a:pt x="1251458" y="2700147"/>
                  </a:cubicBezTo>
                  <a:cubicBezTo>
                    <a:pt x="1451864" y="3565779"/>
                    <a:pt x="1959229" y="4310507"/>
                    <a:pt x="2705989" y="4913503"/>
                  </a:cubicBezTo>
                  <a:cubicBezTo>
                    <a:pt x="2785745" y="4978019"/>
                    <a:pt x="2867914" y="5041011"/>
                    <a:pt x="2952496" y="5102479"/>
                  </a:cubicBezTo>
                  <a:cubicBezTo>
                    <a:pt x="2994787" y="5133086"/>
                    <a:pt x="3037713" y="5163439"/>
                    <a:pt x="3081020" y="5193030"/>
                  </a:cubicBezTo>
                  <a:cubicBezTo>
                    <a:pt x="3126105" y="5223891"/>
                    <a:pt x="3171952" y="5254244"/>
                    <a:pt x="3218307" y="5283835"/>
                  </a:cubicBezTo>
                  <a:cubicBezTo>
                    <a:pt x="3262376" y="5312029"/>
                    <a:pt x="3306953" y="5339588"/>
                    <a:pt x="3352038" y="5366385"/>
                  </a:cubicBezTo>
                  <a:lnTo>
                    <a:pt x="3352038" y="0"/>
                  </a:lnTo>
                  <a:close/>
                </a:path>
              </a:pathLst>
            </a:custGeom>
            <a:blipFill>
              <a:blip r:embed="rId3"/>
              <a:stretch>
                <a:fillRect l="-2273" t="-6769" r="-19838" b="-7644"/>
              </a:stretch>
            </a:blipFill>
          </p:spPr>
          <p:txBody>
            <a:bodyPr/>
            <a:lstStyle/>
            <a:p>
              <a:endParaRPr lang="en-US"/>
            </a:p>
          </p:txBody>
        </p:sp>
      </p:grpSp>
      <p:sp>
        <p:nvSpPr>
          <p:cNvPr id="10" name="Freeform 10">
            <a:extLst>
              <a:ext uri="{FF2B5EF4-FFF2-40B4-BE49-F238E27FC236}">
                <a16:creationId xmlns:a16="http://schemas.microsoft.com/office/drawing/2014/main" id="{ACD62D39-E580-D806-03DF-E21F120FFCA5}"/>
              </a:ext>
            </a:extLst>
          </p:cNvPr>
          <p:cNvSpPr/>
          <p:nvPr/>
        </p:nvSpPr>
        <p:spPr>
          <a:xfrm>
            <a:off x="7968329" y="1239449"/>
            <a:ext cx="1487024" cy="1487043"/>
          </a:xfrm>
          <a:custGeom>
            <a:avLst/>
            <a:gdLst/>
            <a:ahLst/>
            <a:cxnLst/>
            <a:rect l="l" t="t" r="r" b="b"/>
            <a:pathLst>
              <a:path w="1487024" h="1487043">
                <a:moveTo>
                  <a:pt x="0" y="0"/>
                </a:moveTo>
                <a:lnTo>
                  <a:pt x="1487024" y="0"/>
                </a:lnTo>
                <a:lnTo>
                  <a:pt x="1487024" y="1487043"/>
                </a:lnTo>
                <a:lnTo>
                  <a:pt x="0" y="14870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6EA65F0A-8BE5-7357-5FB7-1416EC4D4268}"/>
              </a:ext>
            </a:extLst>
          </p:cNvPr>
          <p:cNvSpPr/>
          <p:nvPr/>
        </p:nvSpPr>
        <p:spPr>
          <a:xfrm>
            <a:off x="7968329" y="2823104"/>
            <a:ext cx="1487024" cy="1487033"/>
          </a:xfrm>
          <a:custGeom>
            <a:avLst/>
            <a:gdLst/>
            <a:ahLst/>
            <a:cxnLst/>
            <a:rect l="l" t="t" r="r" b="b"/>
            <a:pathLst>
              <a:path w="1487024" h="1487033">
                <a:moveTo>
                  <a:pt x="0" y="0"/>
                </a:moveTo>
                <a:lnTo>
                  <a:pt x="1487024" y="0"/>
                </a:lnTo>
                <a:lnTo>
                  <a:pt x="1487024" y="1487034"/>
                </a:lnTo>
                <a:lnTo>
                  <a:pt x="0" y="1487034"/>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55DC1735-1193-C30B-DD55-47C021FD6E35}"/>
              </a:ext>
            </a:extLst>
          </p:cNvPr>
          <p:cNvGrpSpPr>
            <a:grpSpLocks noChangeAspect="1"/>
          </p:cNvGrpSpPr>
          <p:nvPr/>
        </p:nvGrpSpPr>
        <p:grpSpPr>
          <a:xfrm>
            <a:off x="8015183" y="1296875"/>
            <a:ext cx="1372181" cy="1372191"/>
            <a:chOff x="0" y="0"/>
            <a:chExt cx="1829575" cy="1829587"/>
          </a:xfrm>
        </p:grpSpPr>
        <p:sp>
          <p:nvSpPr>
            <p:cNvPr id="13" name="Freeform 13">
              <a:extLst>
                <a:ext uri="{FF2B5EF4-FFF2-40B4-BE49-F238E27FC236}">
                  <a16:creationId xmlns:a16="http://schemas.microsoft.com/office/drawing/2014/main" id="{3504991F-6CC8-2584-0BDC-96719DD6BB3B}"/>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7"/>
              <a:stretch>
                <a:fillRect l="-25136" r="-25136"/>
              </a:stretch>
            </a:blipFill>
          </p:spPr>
          <p:txBody>
            <a:bodyPr/>
            <a:lstStyle/>
            <a:p>
              <a:endParaRPr lang="en-US"/>
            </a:p>
          </p:txBody>
        </p:sp>
      </p:grpSp>
      <p:grpSp>
        <p:nvGrpSpPr>
          <p:cNvPr id="14" name="Group 14">
            <a:extLst>
              <a:ext uri="{FF2B5EF4-FFF2-40B4-BE49-F238E27FC236}">
                <a16:creationId xmlns:a16="http://schemas.microsoft.com/office/drawing/2014/main" id="{6311CF89-763E-B34A-AAA6-1C350EF03CEE}"/>
              </a:ext>
            </a:extLst>
          </p:cNvPr>
          <p:cNvGrpSpPr>
            <a:grpSpLocks noChangeAspect="1"/>
          </p:cNvGrpSpPr>
          <p:nvPr/>
        </p:nvGrpSpPr>
        <p:grpSpPr>
          <a:xfrm>
            <a:off x="8015183" y="2880530"/>
            <a:ext cx="1372181" cy="1372181"/>
            <a:chOff x="0" y="0"/>
            <a:chExt cx="1829575" cy="1829575"/>
          </a:xfrm>
        </p:grpSpPr>
        <p:sp>
          <p:nvSpPr>
            <p:cNvPr id="15" name="Freeform 15">
              <a:extLst>
                <a:ext uri="{FF2B5EF4-FFF2-40B4-BE49-F238E27FC236}">
                  <a16:creationId xmlns:a16="http://schemas.microsoft.com/office/drawing/2014/main" id="{0E49E12B-2A35-F7DB-77B7-19E85F27ECF9}"/>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8"/>
              <a:stretch>
                <a:fillRect l="-25136" r="-25136"/>
              </a:stretch>
            </a:blipFill>
          </p:spPr>
          <p:txBody>
            <a:bodyPr/>
            <a:lstStyle/>
            <a:p>
              <a:endParaRPr lang="en-US"/>
            </a:p>
          </p:txBody>
        </p:sp>
      </p:grpSp>
      <p:sp>
        <p:nvSpPr>
          <p:cNvPr id="17" name="TextBox 17">
            <a:extLst>
              <a:ext uri="{FF2B5EF4-FFF2-40B4-BE49-F238E27FC236}">
                <a16:creationId xmlns:a16="http://schemas.microsoft.com/office/drawing/2014/main" id="{CD749F40-35B8-5CE2-7E68-E4E0B1685D29}"/>
              </a:ext>
            </a:extLst>
          </p:cNvPr>
          <p:cNvSpPr txBox="1"/>
          <p:nvPr/>
        </p:nvSpPr>
        <p:spPr>
          <a:xfrm>
            <a:off x="7750109" y="5700531"/>
            <a:ext cx="1902329" cy="269048"/>
          </a:xfrm>
          <a:prstGeom prst="rect">
            <a:avLst/>
          </a:prstGeom>
        </p:spPr>
        <p:txBody>
          <a:bodyPr lIns="0" tIns="0" rIns="0" bIns="0" rtlCol="0" anchor="t">
            <a:spAutoFit/>
          </a:bodyPr>
          <a:lstStyle/>
          <a:p>
            <a:pPr algn="r">
              <a:lnSpc>
                <a:spcPts val="2240"/>
              </a:lnSpc>
            </a:pPr>
            <a:r>
              <a:rPr lang="en-US" sz="1600" dirty="0">
                <a:solidFill>
                  <a:srgbClr val="515152"/>
                </a:solidFill>
                <a:latin typeface="Poppins"/>
                <a:ea typeface="Poppins"/>
                <a:cs typeface="Poppins"/>
                <a:sym typeface="Poppins"/>
              </a:rPr>
              <a:t>Slide 18  |  </a:t>
            </a:r>
          </a:p>
        </p:txBody>
      </p:sp>
      <p:sp>
        <p:nvSpPr>
          <p:cNvPr id="21" name="TextBox 21">
            <a:extLst>
              <a:ext uri="{FF2B5EF4-FFF2-40B4-BE49-F238E27FC236}">
                <a16:creationId xmlns:a16="http://schemas.microsoft.com/office/drawing/2014/main" id="{2FECC2B2-9413-EFAF-DB86-2A99DB00339F}"/>
              </a:ext>
            </a:extLst>
          </p:cNvPr>
          <p:cNvSpPr txBox="1"/>
          <p:nvPr/>
        </p:nvSpPr>
        <p:spPr>
          <a:xfrm>
            <a:off x="838200" y="906671"/>
            <a:ext cx="5650724" cy="415178"/>
          </a:xfrm>
          <a:prstGeom prst="rect">
            <a:avLst/>
          </a:prstGeom>
        </p:spPr>
        <p:txBody>
          <a:bodyPr lIns="0" tIns="0" rIns="0" bIns="0" rtlCol="0" anchor="t">
            <a:spAutoFit/>
          </a:bodyPr>
          <a:lstStyle/>
          <a:p>
            <a:pPr algn="l">
              <a:lnSpc>
                <a:spcPts val="3074"/>
              </a:lnSpc>
            </a:pPr>
            <a:r>
              <a:rPr lang="en-US" sz="3043" dirty="0">
                <a:solidFill>
                  <a:srgbClr val="E4CA90"/>
                </a:solidFill>
                <a:latin typeface="League Spartan"/>
                <a:ea typeface="League Spartan"/>
                <a:cs typeface="League Spartan"/>
                <a:sym typeface="League Spartan"/>
              </a:rPr>
              <a:t>Thank you</a:t>
            </a:r>
          </a:p>
        </p:txBody>
      </p:sp>
      <p:sp>
        <p:nvSpPr>
          <p:cNvPr id="27" name="AutoShape 27">
            <a:extLst>
              <a:ext uri="{FF2B5EF4-FFF2-40B4-BE49-F238E27FC236}">
                <a16:creationId xmlns:a16="http://schemas.microsoft.com/office/drawing/2014/main" id="{7A990C3C-CFC9-BC53-F46C-8A1381279F67}"/>
              </a:ext>
            </a:extLst>
          </p:cNvPr>
          <p:cNvSpPr/>
          <p:nvPr/>
        </p:nvSpPr>
        <p:spPr>
          <a:xfrm>
            <a:off x="838200" y="1386017"/>
            <a:ext cx="6299244" cy="0"/>
          </a:xfrm>
          <a:prstGeom prst="line">
            <a:avLst/>
          </a:prstGeom>
          <a:ln w="9525" cap="flat">
            <a:solidFill>
              <a:srgbClr val="515152"/>
            </a:solidFill>
            <a:prstDash val="solid"/>
            <a:headEnd type="none" w="sm" len="sm"/>
            <a:tailEnd type="none" w="sm" len="sm"/>
          </a:ln>
        </p:spPr>
        <p:txBody>
          <a:bodyPr/>
          <a:lstStyle/>
          <a:p>
            <a:endParaRPr lang="en-US"/>
          </a:p>
        </p:txBody>
      </p:sp>
      <p:sp>
        <p:nvSpPr>
          <p:cNvPr id="30" name="Freeform 30">
            <a:extLst>
              <a:ext uri="{FF2B5EF4-FFF2-40B4-BE49-F238E27FC236}">
                <a16:creationId xmlns:a16="http://schemas.microsoft.com/office/drawing/2014/main" id="{2B62267A-CD14-F946-48EE-81C2FFA284A1}"/>
              </a:ext>
            </a:extLst>
          </p:cNvPr>
          <p:cNvSpPr/>
          <p:nvPr/>
        </p:nvSpPr>
        <p:spPr>
          <a:xfrm>
            <a:off x="8315406" y="5704509"/>
            <a:ext cx="253608" cy="322880"/>
          </a:xfrm>
          <a:custGeom>
            <a:avLst/>
            <a:gdLst/>
            <a:ahLst/>
            <a:cxnLst/>
            <a:rect l="l" t="t" r="r" b="b"/>
            <a:pathLst>
              <a:path w="253608" h="322880">
                <a:moveTo>
                  <a:pt x="0" y="0"/>
                </a:moveTo>
                <a:lnTo>
                  <a:pt x="253608" y="0"/>
                </a:lnTo>
                <a:lnTo>
                  <a:pt x="253608" y="322880"/>
                </a:lnTo>
                <a:lnTo>
                  <a:pt x="0" y="322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4E12BBCF-6349-FB37-7A35-121BE763AA9F}"/>
              </a:ext>
            </a:extLst>
          </p:cNvPr>
          <p:cNvSpPr txBox="1"/>
          <p:nvPr/>
        </p:nvSpPr>
        <p:spPr>
          <a:xfrm>
            <a:off x="652990" y="1446977"/>
            <a:ext cx="7409207" cy="5450723"/>
          </a:xfrm>
          <a:prstGeom prst="rect">
            <a:avLst/>
          </a:prstGeom>
          <a:noFill/>
        </p:spPr>
        <p:txBody>
          <a:bodyPr wrap="square" rtlCol="0">
            <a:spAutoFit/>
          </a:bodyPr>
          <a:lstStyle/>
          <a:p>
            <a:pPr lvl="0">
              <a:lnSpc>
                <a:spcPct val="110000"/>
              </a:lnSpc>
              <a:spcBef>
                <a:spcPts val="600"/>
              </a:spcBef>
            </a:pPr>
            <a:r>
              <a:rPr lang="en-ZA" sz="2400" dirty="0">
                <a:latin typeface="Poppins" panose="00000500000000000000" pitchFamily="2" charset="0"/>
                <a:cs typeface="Poppins" panose="00000500000000000000" pitchFamily="2" charset="0"/>
              </a:rPr>
              <a:t>Mmadikeledi Moloto: Deputy Director-General: Compliance</a:t>
            </a:r>
            <a:br>
              <a:rPr lang="en-ZA" sz="2400" dirty="0">
                <a:latin typeface="Poppins" panose="00000500000000000000" pitchFamily="2" charset="0"/>
                <a:cs typeface="Poppins" panose="00000500000000000000" pitchFamily="2" charset="0"/>
              </a:rPr>
            </a:br>
            <a:r>
              <a:rPr lang="en-ZA" sz="2400" dirty="0">
                <a:latin typeface="Poppins" panose="00000500000000000000" pitchFamily="2" charset="0"/>
                <a:cs typeface="Poppins" panose="00000500000000000000" pitchFamily="2" charset="0"/>
              </a:rPr>
              <a:t>Mmadikeledi.moloto@dmpr.gov.za</a:t>
            </a:r>
            <a:br>
              <a:rPr lang="en-ZA" sz="2400" u="sng" dirty="0">
                <a:latin typeface="Poppins" panose="00000500000000000000" pitchFamily="2" charset="0"/>
                <a:cs typeface="Poppins" panose="00000500000000000000" pitchFamily="2" charset="0"/>
              </a:rPr>
            </a:br>
            <a:r>
              <a:rPr lang="en-ZA" sz="2400" dirty="0">
                <a:latin typeface="Poppins" panose="00000500000000000000" pitchFamily="2" charset="0"/>
                <a:cs typeface="Poppins" panose="00000500000000000000" pitchFamily="2" charset="0"/>
              </a:rPr>
              <a:t>www.dmpr.gov.za</a:t>
            </a:r>
            <a:br>
              <a:rPr lang="en-ZA" sz="2400" dirty="0">
                <a:latin typeface="Poppins" panose="00000500000000000000" pitchFamily="2" charset="0"/>
                <a:cs typeface="Poppins" panose="00000500000000000000" pitchFamily="2" charset="0"/>
              </a:rPr>
            </a:br>
            <a:r>
              <a:rPr lang="en-ZA" sz="2400" dirty="0">
                <a:latin typeface="Poppins" panose="00000500000000000000" pitchFamily="2" charset="0"/>
                <a:cs typeface="Poppins" panose="00000500000000000000" pitchFamily="2" charset="0"/>
              </a:rPr>
              <a:t>082 446 6038</a:t>
            </a:r>
          </a:p>
          <a:p>
            <a:pPr lvl="0">
              <a:lnSpc>
                <a:spcPct val="110000"/>
              </a:lnSpc>
              <a:spcBef>
                <a:spcPts val="600"/>
              </a:spcBef>
            </a:pPr>
            <a:endParaRPr lang="en-ZA" sz="2400" dirty="0">
              <a:latin typeface="Poppins" panose="00000500000000000000" pitchFamily="2" charset="0"/>
              <a:cs typeface="Poppins" panose="00000500000000000000" pitchFamily="2" charset="0"/>
            </a:endParaRPr>
          </a:p>
          <a:p>
            <a:pPr>
              <a:lnSpc>
                <a:spcPct val="110000"/>
              </a:lnSpc>
              <a:spcBef>
                <a:spcPts val="600"/>
              </a:spcBef>
            </a:pPr>
            <a:r>
              <a:rPr lang="en-ZA" sz="2400" b="1" dirty="0" err="1">
                <a:latin typeface="Poppins" panose="00000500000000000000" pitchFamily="2" charset="0"/>
                <a:cs typeface="Poppins" panose="00000500000000000000" pitchFamily="2" charset="0"/>
              </a:rPr>
              <a:t>Trevenna</a:t>
            </a:r>
            <a:r>
              <a:rPr lang="en-ZA" sz="2400" b="1" dirty="0">
                <a:latin typeface="Poppins" panose="00000500000000000000" pitchFamily="2" charset="0"/>
                <a:cs typeface="Poppins" panose="00000500000000000000" pitchFamily="2" charset="0"/>
              </a:rPr>
              <a:t> Campus </a:t>
            </a:r>
            <a:br>
              <a:rPr lang="en-ZA" sz="2400" dirty="0">
                <a:latin typeface="Poppins" panose="00000500000000000000" pitchFamily="2" charset="0"/>
                <a:cs typeface="Poppins" panose="00000500000000000000" pitchFamily="2" charset="0"/>
              </a:rPr>
            </a:br>
            <a:r>
              <a:rPr lang="en-ZA" sz="2400" dirty="0">
                <a:latin typeface="Poppins" panose="00000500000000000000" pitchFamily="2" charset="0"/>
                <a:cs typeface="Poppins" panose="00000500000000000000" pitchFamily="2" charset="0"/>
              </a:rPr>
              <a:t>71 </a:t>
            </a:r>
            <a:r>
              <a:rPr lang="en-ZA" sz="2400" dirty="0" err="1">
                <a:latin typeface="Poppins" panose="00000500000000000000" pitchFamily="2" charset="0"/>
                <a:cs typeface="Poppins" panose="00000500000000000000" pitchFamily="2" charset="0"/>
              </a:rPr>
              <a:t>Meintjies</a:t>
            </a:r>
            <a:r>
              <a:rPr lang="en-ZA" sz="2400" dirty="0">
                <a:latin typeface="Poppins" panose="00000500000000000000" pitchFamily="2" charset="0"/>
                <a:cs typeface="Poppins" panose="00000500000000000000" pitchFamily="2" charset="0"/>
              </a:rPr>
              <a:t> Street</a:t>
            </a:r>
            <a:br>
              <a:rPr lang="en-ZA" sz="2400" dirty="0">
                <a:latin typeface="Poppins" panose="00000500000000000000" pitchFamily="2" charset="0"/>
                <a:cs typeface="Poppins" panose="00000500000000000000" pitchFamily="2" charset="0"/>
              </a:rPr>
            </a:br>
            <a:r>
              <a:rPr lang="en-ZA" sz="2400" dirty="0" err="1">
                <a:latin typeface="Poppins" panose="00000500000000000000" pitchFamily="2" charset="0"/>
                <a:cs typeface="Poppins" panose="00000500000000000000" pitchFamily="2" charset="0"/>
              </a:rPr>
              <a:t>Arcardia</a:t>
            </a:r>
            <a:r>
              <a:rPr lang="en-ZA" sz="2400" dirty="0">
                <a:latin typeface="Poppins" panose="00000500000000000000" pitchFamily="2" charset="0"/>
                <a:cs typeface="Poppins" panose="00000500000000000000" pitchFamily="2" charset="0"/>
              </a:rPr>
              <a:t> </a:t>
            </a:r>
          </a:p>
          <a:p>
            <a:pPr>
              <a:lnSpc>
                <a:spcPct val="110000"/>
              </a:lnSpc>
              <a:spcBef>
                <a:spcPts val="600"/>
              </a:spcBef>
            </a:pPr>
            <a:r>
              <a:rPr lang="en-ZA" sz="2400" dirty="0">
                <a:latin typeface="Poppins" panose="00000500000000000000" pitchFamily="2" charset="0"/>
                <a:cs typeface="Poppins" panose="00000500000000000000" pitchFamily="2" charset="0"/>
              </a:rPr>
              <a:t>www.dmpr.gov.za</a:t>
            </a:r>
            <a:br>
              <a:rPr lang="en-ZA" sz="2400" dirty="0">
                <a:latin typeface="Poppins" panose="00000500000000000000" pitchFamily="2" charset="0"/>
                <a:cs typeface="Poppins" panose="00000500000000000000" pitchFamily="2" charset="0"/>
              </a:rPr>
            </a:br>
            <a:r>
              <a:rPr lang="en-ZA" sz="2400" dirty="0">
                <a:latin typeface="Poppins" panose="00000500000000000000" pitchFamily="2" charset="0"/>
                <a:cs typeface="Poppins" panose="00000500000000000000" pitchFamily="2" charset="0"/>
              </a:rPr>
              <a:t>012 444 3000</a:t>
            </a:r>
          </a:p>
          <a:p>
            <a:pPr lvl="0">
              <a:lnSpc>
                <a:spcPct val="110000"/>
              </a:lnSpc>
              <a:spcBef>
                <a:spcPts val="600"/>
              </a:spcBef>
            </a:pPr>
            <a:endParaRPr lang="en-ZA" sz="1800" dirty="0"/>
          </a:p>
          <a:p>
            <a:pPr algn="l"/>
            <a:endParaRPr lang="en-ZA" dirty="0"/>
          </a:p>
        </p:txBody>
      </p:sp>
      <p:pic>
        <p:nvPicPr>
          <p:cNvPr id="18" name="Graphic 17">
            <a:extLst>
              <a:ext uri="{FF2B5EF4-FFF2-40B4-BE49-F238E27FC236}">
                <a16:creationId xmlns:a16="http://schemas.microsoft.com/office/drawing/2014/main" id="{8DB8C7D7-50CD-4D1A-DB38-78667630C09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22355" y="6384708"/>
            <a:ext cx="1031245" cy="1006692"/>
          </a:xfrm>
          <a:prstGeom prst="rect">
            <a:avLst/>
          </a:prstGeom>
        </p:spPr>
      </p:pic>
    </p:spTree>
    <p:extLst>
      <p:ext uri="{BB962C8B-B14F-4D97-AF65-F5344CB8AC3E}">
        <p14:creationId xmlns:p14="http://schemas.microsoft.com/office/powerpoint/2010/main" val="2600902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6CB4C-59D2-F2F9-6597-35DE15CDBA34}"/>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F9F9D9EA-775A-B088-27C8-F825D92F39E1}"/>
              </a:ext>
            </a:extLst>
          </p:cNvPr>
          <p:cNvSpPr/>
          <p:nvPr/>
        </p:nvSpPr>
        <p:spPr>
          <a:xfrm>
            <a:off x="8380350" y="5672979"/>
            <a:ext cx="253608" cy="322880"/>
          </a:xfrm>
          <a:custGeom>
            <a:avLst/>
            <a:gdLst/>
            <a:ahLst/>
            <a:cxnLst/>
            <a:rect l="l" t="t" r="r" b="b"/>
            <a:pathLst>
              <a:path w="253608" h="322880">
                <a:moveTo>
                  <a:pt x="0" y="0"/>
                </a:moveTo>
                <a:lnTo>
                  <a:pt x="253608" y="0"/>
                </a:lnTo>
                <a:lnTo>
                  <a:pt x="253608" y="322881"/>
                </a:lnTo>
                <a:lnTo>
                  <a:pt x="0" y="322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F3506868-44C1-872C-5770-5980337475EB}"/>
              </a:ext>
            </a:extLst>
          </p:cNvPr>
          <p:cNvSpPr/>
          <p:nvPr/>
        </p:nvSpPr>
        <p:spPr>
          <a:xfrm>
            <a:off x="0" y="6229844"/>
            <a:ext cx="2540060" cy="1313956"/>
          </a:xfrm>
          <a:custGeom>
            <a:avLst/>
            <a:gdLst/>
            <a:ahLst/>
            <a:cxnLst/>
            <a:rect l="l" t="t" r="r" b="b"/>
            <a:pathLst>
              <a:path w="2540060" h="1266855">
                <a:moveTo>
                  <a:pt x="0" y="0"/>
                </a:moveTo>
                <a:lnTo>
                  <a:pt x="2540060" y="0"/>
                </a:lnTo>
                <a:lnTo>
                  <a:pt x="2540060" y="1266854"/>
                </a:lnTo>
                <a:lnTo>
                  <a:pt x="0" y="1266854"/>
                </a:lnTo>
                <a:lnTo>
                  <a:pt x="0" y="0"/>
                </a:lnTo>
                <a:close/>
              </a:path>
            </a:pathLst>
          </a:custGeom>
          <a:blipFill>
            <a:blip r:embed="rId4"/>
            <a:stretch>
              <a:fillRect/>
            </a:stretch>
          </a:blipFill>
        </p:spPr>
        <p:txBody>
          <a:bodyPr/>
          <a:lstStyle/>
          <a:p>
            <a:endParaRPr lang="en-US" dirty="0"/>
          </a:p>
        </p:txBody>
      </p:sp>
      <p:grpSp>
        <p:nvGrpSpPr>
          <p:cNvPr id="7" name="Group 7">
            <a:extLst>
              <a:ext uri="{FF2B5EF4-FFF2-40B4-BE49-F238E27FC236}">
                <a16:creationId xmlns:a16="http://schemas.microsoft.com/office/drawing/2014/main" id="{7307645E-FDBC-A401-5D51-39883E3D76C1}"/>
              </a:ext>
            </a:extLst>
          </p:cNvPr>
          <p:cNvGrpSpPr/>
          <p:nvPr/>
        </p:nvGrpSpPr>
        <p:grpSpPr>
          <a:xfrm>
            <a:off x="0" y="6229844"/>
            <a:ext cx="9753600" cy="75689"/>
            <a:chOff x="0" y="0"/>
            <a:chExt cx="4323108" cy="33548"/>
          </a:xfrm>
        </p:grpSpPr>
        <p:sp>
          <p:nvSpPr>
            <p:cNvPr id="8" name="Freeform 8">
              <a:extLst>
                <a:ext uri="{FF2B5EF4-FFF2-40B4-BE49-F238E27FC236}">
                  <a16:creationId xmlns:a16="http://schemas.microsoft.com/office/drawing/2014/main" id="{8C86052A-8100-17F3-6F34-076E8518EA30}"/>
                </a:ext>
              </a:extLst>
            </p:cNvPr>
            <p:cNvSpPr/>
            <p:nvPr/>
          </p:nvSpPr>
          <p:spPr>
            <a:xfrm>
              <a:off x="0" y="0"/>
              <a:ext cx="4323109" cy="33548"/>
            </a:xfrm>
            <a:custGeom>
              <a:avLst/>
              <a:gdLst/>
              <a:ahLst/>
              <a:cxnLst/>
              <a:rect l="l" t="t" r="r" b="b"/>
              <a:pathLst>
                <a:path w="4323109" h="33548">
                  <a:moveTo>
                    <a:pt x="0" y="0"/>
                  </a:moveTo>
                  <a:lnTo>
                    <a:pt x="4323109" y="0"/>
                  </a:lnTo>
                  <a:lnTo>
                    <a:pt x="4323109" y="33548"/>
                  </a:lnTo>
                  <a:lnTo>
                    <a:pt x="0" y="33548"/>
                  </a:lnTo>
                  <a:close/>
                </a:path>
              </a:pathLst>
            </a:custGeom>
            <a:solidFill>
              <a:srgbClr val="146839"/>
            </a:solidFill>
          </p:spPr>
          <p:txBody>
            <a:bodyPr/>
            <a:lstStyle/>
            <a:p>
              <a:endParaRPr lang="en-US"/>
            </a:p>
          </p:txBody>
        </p:sp>
        <p:sp>
          <p:nvSpPr>
            <p:cNvPr id="9" name="TextBox 9">
              <a:extLst>
                <a:ext uri="{FF2B5EF4-FFF2-40B4-BE49-F238E27FC236}">
                  <a16:creationId xmlns:a16="http://schemas.microsoft.com/office/drawing/2014/main" id="{81B9336D-CA97-6FBB-CBF5-CD80E6E106EB}"/>
                </a:ext>
              </a:extLst>
            </p:cNvPr>
            <p:cNvSpPr txBox="1"/>
            <p:nvPr/>
          </p:nvSpPr>
          <p:spPr>
            <a:xfrm>
              <a:off x="0" y="-38100"/>
              <a:ext cx="4323108" cy="71648"/>
            </a:xfrm>
            <a:prstGeom prst="rect">
              <a:avLst/>
            </a:prstGeom>
          </p:spPr>
          <p:txBody>
            <a:bodyPr lIns="27093" tIns="27093" rIns="27093" bIns="27093" rtlCol="0" anchor="ctr"/>
            <a:lstStyle/>
            <a:p>
              <a:pPr algn="ctr">
                <a:lnSpc>
                  <a:spcPts val="1418"/>
                </a:lnSpc>
              </a:pPr>
              <a:endParaRPr/>
            </a:p>
          </p:txBody>
        </p:sp>
      </p:grpSp>
      <p:grpSp>
        <p:nvGrpSpPr>
          <p:cNvPr id="10" name="Group 10">
            <a:extLst>
              <a:ext uri="{FF2B5EF4-FFF2-40B4-BE49-F238E27FC236}">
                <a16:creationId xmlns:a16="http://schemas.microsoft.com/office/drawing/2014/main" id="{473965B7-F908-923F-FA6E-6AAB5019A247}"/>
              </a:ext>
            </a:extLst>
          </p:cNvPr>
          <p:cNvGrpSpPr>
            <a:grpSpLocks noChangeAspect="1"/>
          </p:cNvGrpSpPr>
          <p:nvPr/>
        </p:nvGrpSpPr>
        <p:grpSpPr>
          <a:xfrm>
            <a:off x="6987721" y="704"/>
            <a:ext cx="2765879" cy="4647952"/>
            <a:chOff x="0" y="0"/>
            <a:chExt cx="3687839" cy="6197270"/>
          </a:xfrm>
        </p:grpSpPr>
        <p:sp>
          <p:nvSpPr>
            <p:cNvPr id="11" name="Freeform 11">
              <a:extLst>
                <a:ext uri="{FF2B5EF4-FFF2-40B4-BE49-F238E27FC236}">
                  <a16:creationId xmlns:a16="http://schemas.microsoft.com/office/drawing/2014/main" id="{A25E446A-771C-DFBA-5944-2BE4DED7ADD6}"/>
                </a:ext>
              </a:extLst>
            </p:cNvPr>
            <p:cNvSpPr/>
            <p:nvPr/>
          </p:nvSpPr>
          <p:spPr>
            <a:xfrm>
              <a:off x="10160" y="0"/>
              <a:ext cx="3677666" cy="5941823"/>
            </a:xfrm>
            <a:custGeom>
              <a:avLst/>
              <a:gdLst/>
              <a:ahLst/>
              <a:cxnLst/>
              <a:rect l="l" t="t" r="r" b="b"/>
              <a:pathLst>
                <a:path w="3677666" h="5941823">
                  <a:moveTo>
                    <a:pt x="0" y="0"/>
                  </a:moveTo>
                  <a:cubicBezTo>
                    <a:pt x="826389" y="462915"/>
                    <a:pt x="1321435" y="1350645"/>
                    <a:pt x="1304798" y="2244217"/>
                  </a:cubicBezTo>
                  <a:cubicBezTo>
                    <a:pt x="1301242" y="2433066"/>
                    <a:pt x="1311275" y="2617851"/>
                    <a:pt x="1334770" y="2798191"/>
                  </a:cubicBezTo>
                  <a:cubicBezTo>
                    <a:pt x="1340866" y="2844546"/>
                    <a:pt x="1347597" y="2890647"/>
                    <a:pt x="1355471" y="2936367"/>
                  </a:cubicBezTo>
                  <a:cubicBezTo>
                    <a:pt x="1502918" y="3811016"/>
                    <a:pt x="1964309" y="4581271"/>
                    <a:pt x="2673223" y="5222367"/>
                  </a:cubicBezTo>
                  <a:cubicBezTo>
                    <a:pt x="2826385" y="5360924"/>
                    <a:pt x="2989580" y="5494782"/>
                    <a:pt x="3162046" y="5618988"/>
                  </a:cubicBezTo>
                  <a:lnTo>
                    <a:pt x="3162173" y="5619116"/>
                  </a:lnTo>
                  <a:cubicBezTo>
                    <a:pt x="3198368" y="5645278"/>
                    <a:pt x="3235071" y="5670931"/>
                    <a:pt x="3272282" y="5696078"/>
                  </a:cubicBezTo>
                  <a:cubicBezTo>
                    <a:pt x="3402711" y="5784597"/>
                    <a:pt x="3537966" y="5867274"/>
                    <a:pt x="3677666" y="5941823"/>
                  </a:cubicBezTo>
                  <a:lnTo>
                    <a:pt x="3677666" y="0"/>
                  </a:lnTo>
                  <a:close/>
                </a:path>
              </a:pathLst>
            </a:custGeom>
            <a:solidFill>
              <a:srgbClr val="146839"/>
            </a:solidFill>
          </p:spPr>
          <p:txBody>
            <a:bodyPr/>
            <a:lstStyle/>
            <a:p>
              <a:endParaRPr lang="en-US"/>
            </a:p>
          </p:txBody>
        </p:sp>
      </p:grpSp>
      <p:grpSp>
        <p:nvGrpSpPr>
          <p:cNvPr id="12" name="Group 12">
            <a:extLst>
              <a:ext uri="{FF2B5EF4-FFF2-40B4-BE49-F238E27FC236}">
                <a16:creationId xmlns:a16="http://schemas.microsoft.com/office/drawing/2014/main" id="{FDEEE64E-EB1F-3DAC-47C4-87D191E49943}"/>
              </a:ext>
            </a:extLst>
          </p:cNvPr>
          <p:cNvGrpSpPr>
            <a:grpSpLocks noChangeAspect="1"/>
          </p:cNvGrpSpPr>
          <p:nvPr/>
        </p:nvGrpSpPr>
        <p:grpSpPr>
          <a:xfrm>
            <a:off x="7239571" y="15515"/>
            <a:ext cx="2514028" cy="4024808"/>
            <a:chOff x="0" y="0"/>
            <a:chExt cx="3352038" cy="5366410"/>
          </a:xfrm>
        </p:grpSpPr>
        <p:sp>
          <p:nvSpPr>
            <p:cNvPr id="13" name="Freeform 13">
              <a:extLst>
                <a:ext uri="{FF2B5EF4-FFF2-40B4-BE49-F238E27FC236}">
                  <a16:creationId xmlns:a16="http://schemas.microsoft.com/office/drawing/2014/main" id="{77C635BE-E7FA-21A8-55A3-5726CEBDE201}"/>
                </a:ext>
              </a:extLst>
            </p:cNvPr>
            <p:cNvSpPr/>
            <p:nvPr/>
          </p:nvSpPr>
          <p:spPr>
            <a:xfrm>
              <a:off x="0" y="0"/>
              <a:ext cx="3352038" cy="5366385"/>
            </a:xfrm>
            <a:custGeom>
              <a:avLst/>
              <a:gdLst/>
              <a:ahLst/>
              <a:cxnLst/>
              <a:rect l="l" t="t" r="r" b="b"/>
              <a:pathLst>
                <a:path w="3352038" h="5366385">
                  <a:moveTo>
                    <a:pt x="0" y="0"/>
                  </a:moveTo>
                  <a:cubicBezTo>
                    <a:pt x="691642" y="455422"/>
                    <a:pt x="1125347" y="1220597"/>
                    <a:pt x="1158748" y="2011680"/>
                  </a:cubicBezTo>
                  <a:cubicBezTo>
                    <a:pt x="1166749" y="2200402"/>
                    <a:pt x="1188085" y="2384425"/>
                    <a:pt x="1222502" y="2563368"/>
                  </a:cubicBezTo>
                  <a:cubicBezTo>
                    <a:pt x="1231265" y="2609342"/>
                    <a:pt x="1241044" y="2654935"/>
                    <a:pt x="1251458" y="2700147"/>
                  </a:cubicBezTo>
                  <a:cubicBezTo>
                    <a:pt x="1451864" y="3565779"/>
                    <a:pt x="1959229" y="4310507"/>
                    <a:pt x="2705989" y="4913503"/>
                  </a:cubicBezTo>
                  <a:cubicBezTo>
                    <a:pt x="2785745" y="4978019"/>
                    <a:pt x="2867914" y="5041011"/>
                    <a:pt x="2952496" y="5102479"/>
                  </a:cubicBezTo>
                  <a:cubicBezTo>
                    <a:pt x="2994787" y="5133086"/>
                    <a:pt x="3037713" y="5163439"/>
                    <a:pt x="3081020" y="5193030"/>
                  </a:cubicBezTo>
                  <a:cubicBezTo>
                    <a:pt x="3126105" y="5223891"/>
                    <a:pt x="3171952" y="5254244"/>
                    <a:pt x="3218307" y="5283835"/>
                  </a:cubicBezTo>
                  <a:cubicBezTo>
                    <a:pt x="3262376" y="5312029"/>
                    <a:pt x="3306953" y="5339588"/>
                    <a:pt x="3352038" y="5366385"/>
                  </a:cubicBezTo>
                  <a:lnTo>
                    <a:pt x="3352038" y="0"/>
                  </a:lnTo>
                  <a:close/>
                </a:path>
              </a:pathLst>
            </a:custGeom>
            <a:blipFill>
              <a:blip r:embed="rId5"/>
              <a:stretch>
                <a:fillRect l="-2273" t="-6769" r="-19838" b="-7644"/>
              </a:stretch>
            </a:blipFill>
          </p:spPr>
          <p:txBody>
            <a:bodyPr/>
            <a:lstStyle/>
            <a:p>
              <a:endParaRPr lang="en-US"/>
            </a:p>
          </p:txBody>
        </p:sp>
      </p:grpSp>
      <p:sp>
        <p:nvSpPr>
          <p:cNvPr id="14" name="Freeform 14">
            <a:extLst>
              <a:ext uri="{FF2B5EF4-FFF2-40B4-BE49-F238E27FC236}">
                <a16:creationId xmlns:a16="http://schemas.microsoft.com/office/drawing/2014/main" id="{15D9C8FF-5639-E7A6-C50C-EC4E694254D5}"/>
              </a:ext>
            </a:extLst>
          </p:cNvPr>
          <p:cNvSpPr/>
          <p:nvPr/>
        </p:nvSpPr>
        <p:spPr>
          <a:xfrm>
            <a:off x="7968329" y="1239449"/>
            <a:ext cx="1487024" cy="1487043"/>
          </a:xfrm>
          <a:custGeom>
            <a:avLst/>
            <a:gdLst/>
            <a:ahLst/>
            <a:cxnLst/>
            <a:rect l="l" t="t" r="r" b="b"/>
            <a:pathLst>
              <a:path w="1487024" h="1487043">
                <a:moveTo>
                  <a:pt x="0" y="0"/>
                </a:moveTo>
                <a:lnTo>
                  <a:pt x="1487024" y="0"/>
                </a:lnTo>
                <a:lnTo>
                  <a:pt x="1487024" y="1487043"/>
                </a:lnTo>
                <a:lnTo>
                  <a:pt x="0" y="14870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2AB25B48-43D8-E622-3748-4C61260A5B80}"/>
              </a:ext>
            </a:extLst>
          </p:cNvPr>
          <p:cNvSpPr/>
          <p:nvPr/>
        </p:nvSpPr>
        <p:spPr>
          <a:xfrm>
            <a:off x="7968329" y="2823104"/>
            <a:ext cx="1487024" cy="1487033"/>
          </a:xfrm>
          <a:custGeom>
            <a:avLst/>
            <a:gdLst/>
            <a:ahLst/>
            <a:cxnLst/>
            <a:rect l="l" t="t" r="r" b="b"/>
            <a:pathLst>
              <a:path w="1487024" h="1487033">
                <a:moveTo>
                  <a:pt x="0" y="0"/>
                </a:moveTo>
                <a:lnTo>
                  <a:pt x="1487024" y="0"/>
                </a:lnTo>
                <a:lnTo>
                  <a:pt x="1487024" y="1487034"/>
                </a:lnTo>
                <a:lnTo>
                  <a:pt x="0" y="1487034"/>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6" name="Group 16">
            <a:extLst>
              <a:ext uri="{FF2B5EF4-FFF2-40B4-BE49-F238E27FC236}">
                <a16:creationId xmlns:a16="http://schemas.microsoft.com/office/drawing/2014/main" id="{DF4D5A12-D892-CD02-AF74-6E17D866AB70}"/>
              </a:ext>
            </a:extLst>
          </p:cNvPr>
          <p:cNvGrpSpPr>
            <a:grpSpLocks noChangeAspect="1"/>
          </p:cNvGrpSpPr>
          <p:nvPr/>
        </p:nvGrpSpPr>
        <p:grpSpPr>
          <a:xfrm>
            <a:off x="8015183" y="1296875"/>
            <a:ext cx="1372181" cy="1372191"/>
            <a:chOff x="0" y="0"/>
            <a:chExt cx="1829575" cy="1829587"/>
          </a:xfrm>
        </p:grpSpPr>
        <p:sp>
          <p:nvSpPr>
            <p:cNvPr id="17" name="Freeform 17">
              <a:extLst>
                <a:ext uri="{FF2B5EF4-FFF2-40B4-BE49-F238E27FC236}">
                  <a16:creationId xmlns:a16="http://schemas.microsoft.com/office/drawing/2014/main" id="{ED5E4CE2-913E-E305-CE6B-CE5192BF1A26}"/>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9"/>
              <a:stretch>
                <a:fillRect l="-25136" r="-25136"/>
              </a:stretch>
            </a:blipFill>
          </p:spPr>
          <p:txBody>
            <a:bodyPr/>
            <a:lstStyle/>
            <a:p>
              <a:endParaRPr lang="en-US"/>
            </a:p>
          </p:txBody>
        </p:sp>
      </p:grpSp>
      <p:grpSp>
        <p:nvGrpSpPr>
          <p:cNvPr id="18" name="Group 18">
            <a:extLst>
              <a:ext uri="{FF2B5EF4-FFF2-40B4-BE49-F238E27FC236}">
                <a16:creationId xmlns:a16="http://schemas.microsoft.com/office/drawing/2014/main" id="{79880636-123F-DE95-BC2C-058A3F788C51}"/>
              </a:ext>
            </a:extLst>
          </p:cNvPr>
          <p:cNvGrpSpPr>
            <a:grpSpLocks noChangeAspect="1"/>
          </p:cNvGrpSpPr>
          <p:nvPr/>
        </p:nvGrpSpPr>
        <p:grpSpPr>
          <a:xfrm>
            <a:off x="8015183" y="2880530"/>
            <a:ext cx="1372181" cy="1372181"/>
            <a:chOff x="0" y="0"/>
            <a:chExt cx="1829575" cy="1829575"/>
          </a:xfrm>
        </p:grpSpPr>
        <p:sp>
          <p:nvSpPr>
            <p:cNvPr id="19" name="Freeform 19">
              <a:extLst>
                <a:ext uri="{FF2B5EF4-FFF2-40B4-BE49-F238E27FC236}">
                  <a16:creationId xmlns:a16="http://schemas.microsoft.com/office/drawing/2014/main" id="{986720E5-ABBE-035F-89BF-1082615940DC}"/>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10"/>
              <a:stretch>
                <a:fillRect l="-25136" r="-25136"/>
              </a:stretch>
            </a:blipFill>
          </p:spPr>
          <p:txBody>
            <a:bodyPr/>
            <a:lstStyle/>
            <a:p>
              <a:endParaRPr lang="en-US"/>
            </a:p>
          </p:txBody>
        </p:sp>
      </p:grpSp>
      <p:sp>
        <p:nvSpPr>
          <p:cNvPr id="21" name="TextBox 21">
            <a:extLst>
              <a:ext uri="{FF2B5EF4-FFF2-40B4-BE49-F238E27FC236}">
                <a16:creationId xmlns:a16="http://schemas.microsoft.com/office/drawing/2014/main" id="{A9FD8862-0208-609A-B584-3CB6AD36E315}"/>
              </a:ext>
            </a:extLst>
          </p:cNvPr>
          <p:cNvSpPr txBox="1"/>
          <p:nvPr/>
        </p:nvSpPr>
        <p:spPr>
          <a:xfrm>
            <a:off x="7760677" y="5669002"/>
            <a:ext cx="1902329" cy="269048"/>
          </a:xfrm>
          <a:prstGeom prst="rect">
            <a:avLst/>
          </a:prstGeom>
        </p:spPr>
        <p:txBody>
          <a:bodyPr lIns="0" tIns="0" rIns="0" bIns="0" rtlCol="0" anchor="t">
            <a:spAutoFit/>
          </a:bodyPr>
          <a:lstStyle/>
          <a:p>
            <a:pPr algn="r">
              <a:lnSpc>
                <a:spcPts val="2240"/>
              </a:lnSpc>
            </a:pPr>
            <a:r>
              <a:rPr lang="en-US" sz="1600" dirty="0">
                <a:solidFill>
                  <a:srgbClr val="000000"/>
                </a:solidFill>
                <a:latin typeface="Poppins"/>
                <a:ea typeface="Poppins"/>
                <a:cs typeface="Poppins"/>
                <a:sym typeface="Poppins"/>
              </a:rPr>
              <a:t>Slide 2  |  </a:t>
            </a:r>
          </a:p>
        </p:txBody>
      </p:sp>
      <p:pic>
        <p:nvPicPr>
          <p:cNvPr id="23" name="Graphic 22">
            <a:extLst>
              <a:ext uri="{FF2B5EF4-FFF2-40B4-BE49-F238E27FC236}">
                <a16:creationId xmlns:a16="http://schemas.microsoft.com/office/drawing/2014/main" id="{9808E92D-B003-9EF5-9290-7215CDE8833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46155" y="6308508"/>
            <a:ext cx="1031245" cy="1006692"/>
          </a:xfrm>
          <a:prstGeom prst="rect">
            <a:avLst/>
          </a:prstGeom>
        </p:spPr>
      </p:pic>
      <p:graphicFrame>
        <p:nvGraphicFramePr>
          <p:cNvPr id="3" name="Diagram 2">
            <a:extLst>
              <a:ext uri="{FF2B5EF4-FFF2-40B4-BE49-F238E27FC236}">
                <a16:creationId xmlns:a16="http://schemas.microsoft.com/office/drawing/2014/main" id="{91B3ADC9-3028-F8BC-AF9D-5A6B4AAF0E75}"/>
              </a:ext>
            </a:extLst>
          </p:cNvPr>
          <p:cNvGraphicFramePr/>
          <p:nvPr>
            <p:extLst>
              <p:ext uri="{D42A27DB-BD31-4B8C-83A1-F6EECF244321}">
                <p14:modId xmlns:p14="http://schemas.microsoft.com/office/powerpoint/2010/main" val="1240840042"/>
              </p:ext>
            </p:extLst>
          </p:nvPr>
        </p:nvGraphicFramePr>
        <p:xfrm>
          <a:off x="280319" y="1646055"/>
          <a:ext cx="7688002" cy="434980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TextBox 21">
            <a:extLst>
              <a:ext uri="{FF2B5EF4-FFF2-40B4-BE49-F238E27FC236}">
                <a16:creationId xmlns:a16="http://schemas.microsoft.com/office/drawing/2014/main" id="{633E89C3-4E1F-0303-EEE9-68216818F901}"/>
              </a:ext>
            </a:extLst>
          </p:cNvPr>
          <p:cNvSpPr txBox="1"/>
          <p:nvPr/>
        </p:nvSpPr>
        <p:spPr>
          <a:xfrm>
            <a:off x="293766" y="859285"/>
            <a:ext cx="5650724" cy="415178"/>
          </a:xfrm>
          <a:prstGeom prst="rect">
            <a:avLst/>
          </a:prstGeom>
        </p:spPr>
        <p:txBody>
          <a:bodyPr lIns="0" tIns="0" rIns="0" bIns="0" rtlCol="0" anchor="t">
            <a:spAutoFit/>
          </a:bodyPr>
          <a:lstStyle/>
          <a:p>
            <a:pPr algn="l">
              <a:lnSpc>
                <a:spcPts val="3074"/>
              </a:lnSpc>
            </a:pPr>
            <a:r>
              <a:rPr lang="en-US" sz="3043" dirty="0">
                <a:solidFill>
                  <a:srgbClr val="E4CA90"/>
                </a:solidFill>
                <a:latin typeface="League Spartan"/>
                <a:ea typeface="League Spartan"/>
                <a:cs typeface="League Spartan"/>
                <a:sym typeface="League Spartan"/>
              </a:rPr>
              <a:t>Background</a:t>
            </a:r>
          </a:p>
        </p:txBody>
      </p:sp>
    </p:spTree>
    <p:extLst>
      <p:ext uri="{BB962C8B-B14F-4D97-AF65-F5344CB8AC3E}">
        <p14:creationId xmlns:p14="http://schemas.microsoft.com/office/powerpoint/2010/main" val="186529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7DF5B-3C03-ADAB-A5B1-B9CA623A0631}"/>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6F91A3F7-3D26-8890-1EA7-1D08CCB030A1}"/>
              </a:ext>
            </a:extLst>
          </p:cNvPr>
          <p:cNvSpPr/>
          <p:nvPr/>
        </p:nvSpPr>
        <p:spPr>
          <a:xfrm>
            <a:off x="8380350" y="5672979"/>
            <a:ext cx="253608" cy="322880"/>
          </a:xfrm>
          <a:custGeom>
            <a:avLst/>
            <a:gdLst/>
            <a:ahLst/>
            <a:cxnLst/>
            <a:rect l="l" t="t" r="r" b="b"/>
            <a:pathLst>
              <a:path w="253608" h="322880">
                <a:moveTo>
                  <a:pt x="0" y="0"/>
                </a:moveTo>
                <a:lnTo>
                  <a:pt x="253608" y="0"/>
                </a:lnTo>
                <a:lnTo>
                  <a:pt x="253608" y="322881"/>
                </a:lnTo>
                <a:lnTo>
                  <a:pt x="0" y="322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E3D64EE1-9628-882F-FA30-A1F1A70FEFE1}"/>
              </a:ext>
            </a:extLst>
          </p:cNvPr>
          <p:cNvSpPr/>
          <p:nvPr/>
        </p:nvSpPr>
        <p:spPr>
          <a:xfrm>
            <a:off x="0" y="6229844"/>
            <a:ext cx="2540060" cy="1313956"/>
          </a:xfrm>
          <a:custGeom>
            <a:avLst/>
            <a:gdLst/>
            <a:ahLst/>
            <a:cxnLst/>
            <a:rect l="l" t="t" r="r" b="b"/>
            <a:pathLst>
              <a:path w="2540060" h="1266855">
                <a:moveTo>
                  <a:pt x="0" y="0"/>
                </a:moveTo>
                <a:lnTo>
                  <a:pt x="2540060" y="0"/>
                </a:lnTo>
                <a:lnTo>
                  <a:pt x="2540060" y="1266854"/>
                </a:lnTo>
                <a:lnTo>
                  <a:pt x="0" y="1266854"/>
                </a:lnTo>
                <a:lnTo>
                  <a:pt x="0" y="0"/>
                </a:lnTo>
                <a:close/>
              </a:path>
            </a:pathLst>
          </a:custGeom>
          <a:blipFill>
            <a:blip r:embed="rId4"/>
            <a:stretch>
              <a:fillRect/>
            </a:stretch>
          </a:blipFill>
        </p:spPr>
        <p:txBody>
          <a:bodyPr/>
          <a:lstStyle/>
          <a:p>
            <a:endParaRPr lang="en-US" dirty="0"/>
          </a:p>
        </p:txBody>
      </p:sp>
      <p:grpSp>
        <p:nvGrpSpPr>
          <p:cNvPr id="7" name="Group 7">
            <a:extLst>
              <a:ext uri="{FF2B5EF4-FFF2-40B4-BE49-F238E27FC236}">
                <a16:creationId xmlns:a16="http://schemas.microsoft.com/office/drawing/2014/main" id="{68D5D255-B31C-379D-3ABB-333B23145817}"/>
              </a:ext>
            </a:extLst>
          </p:cNvPr>
          <p:cNvGrpSpPr/>
          <p:nvPr/>
        </p:nvGrpSpPr>
        <p:grpSpPr>
          <a:xfrm>
            <a:off x="0" y="6229844"/>
            <a:ext cx="9753600" cy="75689"/>
            <a:chOff x="0" y="0"/>
            <a:chExt cx="4323108" cy="33548"/>
          </a:xfrm>
        </p:grpSpPr>
        <p:sp>
          <p:nvSpPr>
            <p:cNvPr id="8" name="Freeform 8">
              <a:extLst>
                <a:ext uri="{FF2B5EF4-FFF2-40B4-BE49-F238E27FC236}">
                  <a16:creationId xmlns:a16="http://schemas.microsoft.com/office/drawing/2014/main" id="{108D44C5-221A-7802-1C78-EBA9DDB73579}"/>
                </a:ext>
              </a:extLst>
            </p:cNvPr>
            <p:cNvSpPr/>
            <p:nvPr/>
          </p:nvSpPr>
          <p:spPr>
            <a:xfrm>
              <a:off x="0" y="0"/>
              <a:ext cx="4323109" cy="33548"/>
            </a:xfrm>
            <a:custGeom>
              <a:avLst/>
              <a:gdLst/>
              <a:ahLst/>
              <a:cxnLst/>
              <a:rect l="l" t="t" r="r" b="b"/>
              <a:pathLst>
                <a:path w="4323109" h="33548">
                  <a:moveTo>
                    <a:pt x="0" y="0"/>
                  </a:moveTo>
                  <a:lnTo>
                    <a:pt x="4323109" y="0"/>
                  </a:lnTo>
                  <a:lnTo>
                    <a:pt x="4323109" y="33548"/>
                  </a:lnTo>
                  <a:lnTo>
                    <a:pt x="0" y="33548"/>
                  </a:lnTo>
                  <a:close/>
                </a:path>
              </a:pathLst>
            </a:custGeom>
            <a:solidFill>
              <a:srgbClr val="146839"/>
            </a:solidFill>
          </p:spPr>
          <p:txBody>
            <a:bodyPr/>
            <a:lstStyle/>
            <a:p>
              <a:endParaRPr lang="en-US"/>
            </a:p>
          </p:txBody>
        </p:sp>
        <p:sp>
          <p:nvSpPr>
            <p:cNvPr id="9" name="TextBox 9">
              <a:extLst>
                <a:ext uri="{FF2B5EF4-FFF2-40B4-BE49-F238E27FC236}">
                  <a16:creationId xmlns:a16="http://schemas.microsoft.com/office/drawing/2014/main" id="{2C58334D-53DF-DFA3-755F-A44282B79017}"/>
                </a:ext>
              </a:extLst>
            </p:cNvPr>
            <p:cNvSpPr txBox="1"/>
            <p:nvPr/>
          </p:nvSpPr>
          <p:spPr>
            <a:xfrm>
              <a:off x="0" y="-38100"/>
              <a:ext cx="4323108" cy="71648"/>
            </a:xfrm>
            <a:prstGeom prst="rect">
              <a:avLst/>
            </a:prstGeom>
          </p:spPr>
          <p:txBody>
            <a:bodyPr lIns="27093" tIns="27093" rIns="27093" bIns="27093" rtlCol="0" anchor="ctr"/>
            <a:lstStyle/>
            <a:p>
              <a:pPr algn="ctr">
                <a:lnSpc>
                  <a:spcPts val="1418"/>
                </a:lnSpc>
              </a:pPr>
              <a:endParaRPr/>
            </a:p>
          </p:txBody>
        </p:sp>
      </p:grpSp>
      <p:grpSp>
        <p:nvGrpSpPr>
          <p:cNvPr id="10" name="Group 10">
            <a:extLst>
              <a:ext uri="{FF2B5EF4-FFF2-40B4-BE49-F238E27FC236}">
                <a16:creationId xmlns:a16="http://schemas.microsoft.com/office/drawing/2014/main" id="{D7117344-7716-6283-7454-9B0F5628B0F5}"/>
              </a:ext>
            </a:extLst>
          </p:cNvPr>
          <p:cNvGrpSpPr>
            <a:grpSpLocks noChangeAspect="1"/>
          </p:cNvGrpSpPr>
          <p:nvPr/>
        </p:nvGrpSpPr>
        <p:grpSpPr>
          <a:xfrm>
            <a:off x="6987721" y="704"/>
            <a:ext cx="2765879" cy="4647952"/>
            <a:chOff x="0" y="0"/>
            <a:chExt cx="3687839" cy="6197270"/>
          </a:xfrm>
        </p:grpSpPr>
        <p:sp>
          <p:nvSpPr>
            <p:cNvPr id="11" name="Freeform 11">
              <a:extLst>
                <a:ext uri="{FF2B5EF4-FFF2-40B4-BE49-F238E27FC236}">
                  <a16:creationId xmlns:a16="http://schemas.microsoft.com/office/drawing/2014/main" id="{2015A94A-942E-FA01-1196-F66C9A6F1FBB}"/>
                </a:ext>
              </a:extLst>
            </p:cNvPr>
            <p:cNvSpPr/>
            <p:nvPr/>
          </p:nvSpPr>
          <p:spPr>
            <a:xfrm>
              <a:off x="10160" y="0"/>
              <a:ext cx="3677666" cy="5941823"/>
            </a:xfrm>
            <a:custGeom>
              <a:avLst/>
              <a:gdLst/>
              <a:ahLst/>
              <a:cxnLst/>
              <a:rect l="l" t="t" r="r" b="b"/>
              <a:pathLst>
                <a:path w="3677666" h="5941823">
                  <a:moveTo>
                    <a:pt x="0" y="0"/>
                  </a:moveTo>
                  <a:cubicBezTo>
                    <a:pt x="826389" y="462915"/>
                    <a:pt x="1321435" y="1350645"/>
                    <a:pt x="1304798" y="2244217"/>
                  </a:cubicBezTo>
                  <a:cubicBezTo>
                    <a:pt x="1301242" y="2433066"/>
                    <a:pt x="1311275" y="2617851"/>
                    <a:pt x="1334770" y="2798191"/>
                  </a:cubicBezTo>
                  <a:cubicBezTo>
                    <a:pt x="1340866" y="2844546"/>
                    <a:pt x="1347597" y="2890647"/>
                    <a:pt x="1355471" y="2936367"/>
                  </a:cubicBezTo>
                  <a:cubicBezTo>
                    <a:pt x="1502918" y="3811016"/>
                    <a:pt x="1964309" y="4581271"/>
                    <a:pt x="2673223" y="5222367"/>
                  </a:cubicBezTo>
                  <a:cubicBezTo>
                    <a:pt x="2826385" y="5360924"/>
                    <a:pt x="2989580" y="5494782"/>
                    <a:pt x="3162046" y="5618988"/>
                  </a:cubicBezTo>
                  <a:lnTo>
                    <a:pt x="3162173" y="5619116"/>
                  </a:lnTo>
                  <a:cubicBezTo>
                    <a:pt x="3198368" y="5645278"/>
                    <a:pt x="3235071" y="5670931"/>
                    <a:pt x="3272282" y="5696078"/>
                  </a:cubicBezTo>
                  <a:cubicBezTo>
                    <a:pt x="3402711" y="5784597"/>
                    <a:pt x="3537966" y="5867274"/>
                    <a:pt x="3677666" y="5941823"/>
                  </a:cubicBezTo>
                  <a:lnTo>
                    <a:pt x="3677666" y="0"/>
                  </a:lnTo>
                  <a:close/>
                </a:path>
              </a:pathLst>
            </a:custGeom>
            <a:solidFill>
              <a:srgbClr val="146839"/>
            </a:solidFill>
          </p:spPr>
          <p:txBody>
            <a:bodyPr/>
            <a:lstStyle/>
            <a:p>
              <a:endParaRPr lang="en-US"/>
            </a:p>
          </p:txBody>
        </p:sp>
      </p:grpSp>
      <p:grpSp>
        <p:nvGrpSpPr>
          <p:cNvPr id="12" name="Group 12">
            <a:extLst>
              <a:ext uri="{FF2B5EF4-FFF2-40B4-BE49-F238E27FC236}">
                <a16:creationId xmlns:a16="http://schemas.microsoft.com/office/drawing/2014/main" id="{282BAB28-4AFD-561C-CA9A-80E963DBDAB5}"/>
              </a:ext>
            </a:extLst>
          </p:cNvPr>
          <p:cNvGrpSpPr>
            <a:grpSpLocks noChangeAspect="1"/>
          </p:cNvGrpSpPr>
          <p:nvPr/>
        </p:nvGrpSpPr>
        <p:grpSpPr>
          <a:xfrm>
            <a:off x="7239571" y="15515"/>
            <a:ext cx="2514028" cy="4024808"/>
            <a:chOff x="0" y="0"/>
            <a:chExt cx="3352038" cy="5366410"/>
          </a:xfrm>
        </p:grpSpPr>
        <p:sp>
          <p:nvSpPr>
            <p:cNvPr id="13" name="Freeform 13">
              <a:extLst>
                <a:ext uri="{FF2B5EF4-FFF2-40B4-BE49-F238E27FC236}">
                  <a16:creationId xmlns:a16="http://schemas.microsoft.com/office/drawing/2014/main" id="{942955D4-70B2-CCB1-FD88-9B640A68224B}"/>
                </a:ext>
              </a:extLst>
            </p:cNvPr>
            <p:cNvSpPr/>
            <p:nvPr/>
          </p:nvSpPr>
          <p:spPr>
            <a:xfrm>
              <a:off x="0" y="0"/>
              <a:ext cx="3352038" cy="5366385"/>
            </a:xfrm>
            <a:custGeom>
              <a:avLst/>
              <a:gdLst/>
              <a:ahLst/>
              <a:cxnLst/>
              <a:rect l="l" t="t" r="r" b="b"/>
              <a:pathLst>
                <a:path w="3352038" h="5366385">
                  <a:moveTo>
                    <a:pt x="0" y="0"/>
                  </a:moveTo>
                  <a:cubicBezTo>
                    <a:pt x="691642" y="455422"/>
                    <a:pt x="1125347" y="1220597"/>
                    <a:pt x="1158748" y="2011680"/>
                  </a:cubicBezTo>
                  <a:cubicBezTo>
                    <a:pt x="1166749" y="2200402"/>
                    <a:pt x="1188085" y="2384425"/>
                    <a:pt x="1222502" y="2563368"/>
                  </a:cubicBezTo>
                  <a:cubicBezTo>
                    <a:pt x="1231265" y="2609342"/>
                    <a:pt x="1241044" y="2654935"/>
                    <a:pt x="1251458" y="2700147"/>
                  </a:cubicBezTo>
                  <a:cubicBezTo>
                    <a:pt x="1451864" y="3565779"/>
                    <a:pt x="1959229" y="4310507"/>
                    <a:pt x="2705989" y="4913503"/>
                  </a:cubicBezTo>
                  <a:cubicBezTo>
                    <a:pt x="2785745" y="4978019"/>
                    <a:pt x="2867914" y="5041011"/>
                    <a:pt x="2952496" y="5102479"/>
                  </a:cubicBezTo>
                  <a:cubicBezTo>
                    <a:pt x="2994787" y="5133086"/>
                    <a:pt x="3037713" y="5163439"/>
                    <a:pt x="3081020" y="5193030"/>
                  </a:cubicBezTo>
                  <a:cubicBezTo>
                    <a:pt x="3126105" y="5223891"/>
                    <a:pt x="3171952" y="5254244"/>
                    <a:pt x="3218307" y="5283835"/>
                  </a:cubicBezTo>
                  <a:cubicBezTo>
                    <a:pt x="3262376" y="5312029"/>
                    <a:pt x="3306953" y="5339588"/>
                    <a:pt x="3352038" y="5366385"/>
                  </a:cubicBezTo>
                  <a:lnTo>
                    <a:pt x="3352038" y="0"/>
                  </a:lnTo>
                  <a:close/>
                </a:path>
              </a:pathLst>
            </a:custGeom>
            <a:blipFill>
              <a:blip r:embed="rId5"/>
              <a:stretch>
                <a:fillRect l="-2273" t="-6769" r="-19838" b="-7644"/>
              </a:stretch>
            </a:blipFill>
          </p:spPr>
          <p:txBody>
            <a:bodyPr/>
            <a:lstStyle/>
            <a:p>
              <a:endParaRPr lang="en-US"/>
            </a:p>
          </p:txBody>
        </p:sp>
      </p:grpSp>
      <p:sp>
        <p:nvSpPr>
          <p:cNvPr id="14" name="Freeform 14">
            <a:extLst>
              <a:ext uri="{FF2B5EF4-FFF2-40B4-BE49-F238E27FC236}">
                <a16:creationId xmlns:a16="http://schemas.microsoft.com/office/drawing/2014/main" id="{0DA191AB-9995-8E44-DC38-D921FDC67979}"/>
              </a:ext>
            </a:extLst>
          </p:cNvPr>
          <p:cNvSpPr/>
          <p:nvPr/>
        </p:nvSpPr>
        <p:spPr>
          <a:xfrm>
            <a:off x="7968329" y="1239449"/>
            <a:ext cx="1487024" cy="1487043"/>
          </a:xfrm>
          <a:custGeom>
            <a:avLst/>
            <a:gdLst/>
            <a:ahLst/>
            <a:cxnLst/>
            <a:rect l="l" t="t" r="r" b="b"/>
            <a:pathLst>
              <a:path w="1487024" h="1487043">
                <a:moveTo>
                  <a:pt x="0" y="0"/>
                </a:moveTo>
                <a:lnTo>
                  <a:pt x="1487024" y="0"/>
                </a:lnTo>
                <a:lnTo>
                  <a:pt x="1487024" y="1487043"/>
                </a:lnTo>
                <a:lnTo>
                  <a:pt x="0" y="14870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5A4E38FA-2748-A0FE-5618-896362FE0E54}"/>
              </a:ext>
            </a:extLst>
          </p:cNvPr>
          <p:cNvSpPr/>
          <p:nvPr/>
        </p:nvSpPr>
        <p:spPr>
          <a:xfrm>
            <a:off x="7968329" y="2823104"/>
            <a:ext cx="1487024" cy="1487033"/>
          </a:xfrm>
          <a:custGeom>
            <a:avLst/>
            <a:gdLst/>
            <a:ahLst/>
            <a:cxnLst/>
            <a:rect l="l" t="t" r="r" b="b"/>
            <a:pathLst>
              <a:path w="1487024" h="1487033">
                <a:moveTo>
                  <a:pt x="0" y="0"/>
                </a:moveTo>
                <a:lnTo>
                  <a:pt x="1487024" y="0"/>
                </a:lnTo>
                <a:lnTo>
                  <a:pt x="1487024" y="1487034"/>
                </a:lnTo>
                <a:lnTo>
                  <a:pt x="0" y="1487034"/>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6" name="Group 16">
            <a:extLst>
              <a:ext uri="{FF2B5EF4-FFF2-40B4-BE49-F238E27FC236}">
                <a16:creationId xmlns:a16="http://schemas.microsoft.com/office/drawing/2014/main" id="{12278FF0-4912-B8E8-5C30-0FD8376E1B79}"/>
              </a:ext>
            </a:extLst>
          </p:cNvPr>
          <p:cNvGrpSpPr>
            <a:grpSpLocks noChangeAspect="1"/>
          </p:cNvGrpSpPr>
          <p:nvPr/>
        </p:nvGrpSpPr>
        <p:grpSpPr>
          <a:xfrm>
            <a:off x="8015183" y="1296875"/>
            <a:ext cx="1372181" cy="1372191"/>
            <a:chOff x="0" y="0"/>
            <a:chExt cx="1829575" cy="1829587"/>
          </a:xfrm>
        </p:grpSpPr>
        <p:sp>
          <p:nvSpPr>
            <p:cNvPr id="17" name="Freeform 17">
              <a:extLst>
                <a:ext uri="{FF2B5EF4-FFF2-40B4-BE49-F238E27FC236}">
                  <a16:creationId xmlns:a16="http://schemas.microsoft.com/office/drawing/2014/main" id="{48D32F46-E765-8C2F-324B-93BF171A6665}"/>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9"/>
              <a:stretch>
                <a:fillRect l="-25136" r="-25136"/>
              </a:stretch>
            </a:blipFill>
          </p:spPr>
          <p:txBody>
            <a:bodyPr/>
            <a:lstStyle/>
            <a:p>
              <a:endParaRPr lang="en-US"/>
            </a:p>
          </p:txBody>
        </p:sp>
      </p:grpSp>
      <p:grpSp>
        <p:nvGrpSpPr>
          <p:cNvPr id="18" name="Group 18">
            <a:extLst>
              <a:ext uri="{FF2B5EF4-FFF2-40B4-BE49-F238E27FC236}">
                <a16:creationId xmlns:a16="http://schemas.microsoft.com/office/drawing/2014/main" id="{6159A607-D383-5767-3398-4699A3588050}"/>
              </a:ext>
            </a:extLst>
          </p:cNvPr>
          <p:cNvGrpSpPr>
            <a:grpSpLocks noChangeAspect="1"/>
          </p:cNvGrpSpPr>
          <p:nvPr/>
        </p:nvGrpSpPr>
        <p:grpSpPr>
          <a:xfrm>
            <a:off x="8015183" y="2880530"/>
            <a:ext cx="1372181" cy="1372181"/>
            <a:chOff x="0" y="0"/>
            <a:chExt cx="1829575" cy="1829575"/>
          </a:xfrm>
        </p:grpSpPr>
        <p:sp>
          <p:nvSpPr>
            <p:cNvPr id="19" name="Freeform 19">
              <a:extLst>
                <a:ext uri="{FF2B5EF4-FFF2-40B4-BE49-F238E27FC236}">
                  <a16:creationId xmlns:a16="http://schemas.microsoft.com/office/drawing/2014/main" id="{66FCAA4B-F653-32FD-A81C-C0E79722ED2D}"/>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10"/>
              <a:stretch>
                <a:fillRect l="-25136" r="-25136"/>
              </a:stretch>
            </a:blipFill>
          </p:spPr>
          <p:txBody>
            <a:bodyPr/>
            <a:lstStyle/>
            <a:p>
              <a:endParaRPr lang="en-US"/>
            </a:p>
          </p:txBody>
        </p:sp>
      </p:grpSp>
      <p:sp>
        <p:nvSpPr>
          <p:cNvPr id="21" name="TextBox 21">
            <a:extLst>
              <a:ext uri="{FF2B5EF4-FFF2-40B4-BE49-F238E27FC236}">
                <a16:creationId xmlns:a16="http://schemas.microsoft.com/office/drawing/2014/main" id="{47832B07-4EB7-EC3F-AF98-815D8F6B8808}"/>
              </a:ext>
            </a:extLst>
          </p:cNvPr>
          <p:cNvSpPr txBox="1"/>
          <p:nvPr/>
        </p:nvSpPr>
        <p:spPr>
          <a:xfrm>
            <a:off x="7760677" y="5669002"/>
            <a:ext cx="1902329" cy="269048"/>
          </a:xfrm>
          <a:prstGeom prst="rect">
            <a:avLst/>
          </a:prstGeom>
        </p:spPr>
        <p:txBody>
          <a:bodyPr lIns="0" tIns="0" rIns="0" bIns="0" rtlCol="0" anchor="t">
            <a:spAutoFit/>
          </a:bodyPr>
          <a:lstStyle/>
          <a:p>
            <a:pPr algn="r">
              <a:lnSpc>
                <a:spcPts val="2240"/>
              </a:lnSpc>
            </a:pPr>
            <a:r>
              <a:rPr lang="en-US" sz="1600" dirty="0">
                <a:solidFill>
                  <a:srgbClr val="000000"/>
                </a:solidFill>
                <a:latin typeface="Poppins"/>
                <a:ea typeface="Poppins"/>
                <a:cs typeface="Poppins"/>
                <a:sym typeface="Poppins"/>
              </a:rPr>
              <a:t>Slide 3  |  </a:t>
            </a:r>
          </a:p>
        </p:txBody>
      </p:sp>
      <p:sp>
        <p:nvSpPr>
          <p:cNvPr id="20" name="TextBox 19">
            <a:extLst>
              <a:ext uri="{FF2B5EF4-FFF2-40B4-BE49-F238E27FC236}">
                <a16:creationId xmlns:a16="http://schemas.microsoft.com/office/drawing/2014/main" id="{303EC24C-F8C8-0B75-CDAB-23ACBED88472}"/>
              </a:ext>
            </a:extLst>
          </p:cNvPr>
          <p:cNvSpPr txBox="1"/>
          <p:nvPr/>
        </p:nvSpPr>
        <p:spPr>
          <a:xfrm>
            <a:off x="634128" y="2857196"/>
            <a:ext cx="7310774" cy="1331134"/>
          </a:xfrm>
          <a:prstGeom prst="rect">
            <a:avLst/>
          </a:prstGeom>
          <a:noFill/>
        </p:spPr>
        <p:txBody>
          <a:bodyPr wrap="square" rtlCol="0">
            <a:spAutoFit/>
          </a:bodyPr>
          <a:lstStyle/>
          <a:p>
            <a:pPr algn="l">
              <a:lnSpc>
                <a:spcPts val="1495"/>
              </a:lnSpc>
            </a:pPr>
            <a:r>
              <a:rPr lang="en-US" sz="2800" dirty="0">
                <a:solidFill>
                  <a:schemeClr val="tx1">
                    <a:lumMod val="85000"/>
                    <a:lumOff val="15000"/>
                  </a:schemeClr>
                </a:solidFill>
                <a:latin typeface="Poppins"/>
                <a:ea typeface="Poppins"/>
                <a:cs typeface="Poppins"/>
                <a:sym typeface="Poppins"/>
              </a:rPr>
              <a:t>Legislative Framework</a:t>
            </a:r>
          </a:p>
          <a:p>
            <a:pPr algn="l">
              <a:lnSpc>
                <a:spcPts val="1495"/>
              </a:lnSpc>
            </a:pPr>
            <a:endParaRPr lang="en-US" sz="3200" dirty="0">
              <a:solidFill>
                <a:srgbClr val="000000"/>
              </a:solidFill>
              <a:latin typeface="Poppins"/>
              <a:ea typeface="Poppins"/>
              <a:cs typeface="Poppins"/>
              <a:sym typeface="Poppins"/>
            </a:endParaRPr>
          </a:p>
          <a:p>
            <a:pPr algn="l">
              <a:lnSpc>
                <a:spcPts val="1495"/>
              </a:lnSpc>
            </a:pPr>
            <a:endParaRPr lang="en-US" sz="2400" dirty="0">
              <a:solidFill>
                <a:srgbClr val="000000"/>
              </a:solidFill>
              <a:latin typeface="Poppins"/>
              <a:ea typeface="Poppins"/>
              <a:cs typeface="Poppins"/>
              <a:sym typeface="Poppins"/>
            </a:endParaRPr>
          </a:p>
          <a:p>
            <a:pPr algn="l">
              <a:lnSpc>
                <a:spcPts val="1495"/>
              </a:lnSpc>
            </a:pPr>
            <a:endParaRPr lang="en-US" sz="2000" dirty="0">
              <a:solidFill>
                <a:srgbClr val="000000"/>
              </a:solidFill>
              <a:latin typeface="Poppins"/>
              <a:ea typeface="Poppins"/>
              <a:cs typeface="Poppins"/>
              <a:sym typeface="Poppins"/>
            </a:endParaRPr>
          </a:p>
          <a:p>
            <a:pPr algn="l">
              <a:lnSpc>
                <a:spcPts val="1495"/>
              </a:lnSpc>
            </a:pPr>
            <a:endParaRPr lang="en-US" sz="2000" dirty="0">
              <a:solidFill>
                <a:srgbClr val="000000"/>
              </a:solidFill>
              <a:latin typeface="Poppins"/>
              <a:ea typeface="Poppins"/>
              <a:cs typeface="Poppins"/>
              <a:sym typeface="Poppins"/>
            </a:endParaRPr>
          </a:p>
          <a:p>
            <a:r>
              <a:rPr lang="en-ZA" dirty="0"/>
              <a:t>		</a:t>
            </a:r>
            <a:endParaRPr lang="en-ZA" b="1" dirty="0">
              <a:latin typeface="Poppins" panose="00000500000000000000" pitchFamily="2" charset="0"/>
              <a:cs typeface="Poppins" panose="00000500000000000000" pitchFamily="2" charset="0"/>
            </a:endParaRPr>
          </a:p>
        </p:txBody>
      </p:sp>
      <p:pic>
        <p:nvPicPr>
          <p:cNvPr id="23" name="Graphic 22">
            <a:extLst>
              <a:ext uri="{FF2B5EF4-FFF2-40B4-BE49-F238E27FC236}">
                <a16:creationId xmlns:a16="http://schemas.microsoft.com/office/drawing/2014/main" id="{591256E4-B32F-ED1F-7304-17A5E70F261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46155" y="6308508"/>
            <a:ext cx="1031245" cy="1006692"/>
          </a:xfrm>
          <a:prstGeom prst="rect">
            <a:avLst/>
          </a:prstGeom>
        </p:spPr>
      </p:pic>
    </p:spTree>
    <p:extLst>
      <p:ext uri="{BB962C8B-B14F-4D97-AF65-F5344CB8AC3E}">
        <p14:creationId xmlns:p14="http://schemas.microsoft.com/office/powerpoint/2010/main" val="1160746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a:extLst>
            <a:ext uri="{FF2B5EF4-FFF2-40B4-BE49-F238E27FC236}">
              <a16:creationId xmlns:a16="http://schemas.microsoft.com/office/drawing/2014/main" id="{711B3FC5-BFE5-A3F9-9499-F37ACA36158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7C073E6-9334-F206-F299-8B37453A667B}"/>
              </a:ext>
            </a:extLst>
          </p:cNvPr>
          <p:cNvSpPr/>
          <p:nvPr/>
        </p:nvSpPr>
        <p:spPr>
          <a:xfrm>
            <a:off x="9131" y="6295496"/>
            <a:ext cx="2416968" cy="1205463"/>
          </a:xfrm>
          <a:custGeom>
            <a:avLst/>
            <a:gdLst/>
            <a:ahLst/>
            <a:cxnLst/>
            <a:rect l="l" t="t" r="r" b="b"/>
            <a:pathLst>
              <a:path w="2416968" h="1205463">
                <a:moveTo>
                  <a:pt x="0" y="0"/>
                </a:moveTo>
                <a:lnTo>
                  <a:pt x="2416968" y="0"/>
                </a:lnTo>
                <a:lnTo>
                  <a:pt x="2416968" y="1205463"/>
                </a:lnTo>
                <a:lnTo>
                  <a:pt x="0" y="1205463"/>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EE0E214E-41ED-AF61-2FC9-66954535AB9F}"/>
              </a:ext>
            </a:extLst>
          </p:cNvPr>
          <p:cNvGrpSpPr/>
          <p:nvPr/>
        </p:nvGrpSpPr>
        <p:grpSpPr>
          <a:xfrm>
            <a:off x="0" y="6295496"/>
            <a:ext cx="9753600" cy="75689"/>
            <a:chOff x="0" y="0"/>
            <a:chExt cx="4323108" cy="33548"/>
          </a:xfrm>
        </p:grpSpPr>
        <p:sp>
          <p:nvSpPr>
            <p:cNvPr id="4" name="Freeform 4">
              <a:extLst>
                <a:ext uri="{FF2B5EF4-FFF2-40B4-BE49-F238E27FC236}">
                  <a16:creationId xmlns:a16="http://schemas.microsoft.com/office/drawing/2014/main" id="{CD2E7F30-FEC4-FC27-9260-1D84B02540F0}"/>
                </a:ext>
              </a:extLst>
            </p:cNvPr>
            <p:cNvSpPr/>
            <p:nvPr/>
          </p:nvSpPr>
          <p:spPr>
            <a:xfrm>
              <a:off x="0" y="0"/>
              <a:ext cx="4323109" cy="33548"/>
            </a:xfrm>
            <a:custGeom>
              <a:avLst/>
              <a:gdLst/>
              <a:ahLst/>
              <a:cxnLst/>
              <a:rect l="l" t="t" r="r" b="b"/>
              <a:pathLst>
                <a:path w="4323109" h="33548">
                  <a:moveTo>
                    <a:pt x="0" y="0"/>
                  </a:moveTo>
                  <a:lnTo>
                    <a:pt x="4323109" y="0"/>
                  </a:lnTo>
                  <a:lnTo>
                    <a:pt x="4323109" y="33548"/>
                  </a:lnTo>
                  <a:lnTo>
                    <a:pt x="0" y="33548"/>
                  </a:lnTo>
                  <a:close/>
                </a:path>
              </a:pathLst>
            </a:custGeom>
            <a:solidFill>
              <a:srgbClr val="146839"/>
            </a:solidFill>
          </p:spPr>
          <p:txBody>
            <a:bodyPr/>
            <a:lstStyle/>
            <a:p>
              <a:endParaRPr lang="en-US"/>
            </a:p>
          </p:txBody>
        </p:sp>
        <p:sp>
          <p:nvSpPr>
            <p:cNvPr id="5" name="TextBox 5">
              <a:extLst>
                <a:ext uri="{FF2B5EF4-FFF2-40B4-BE49-F238E27FC236}">
                  <a16:creationId xmlns:a16="http://schemas.microsoft.com/office/drawing/2014/main" id="{C8892214-99D9-FC79-3DB0-0FCD7AD671FF}"/>
                </a:ext>
              </a:extLst>
            </p:cNvPr>
            <p:cNvSpPr txBox="1"/>
            <p:nvPr/>
          </p:nvSpPr>
          <p:spPr>
            <a:xfrm>
              <a:off x="0" y="-38100"/>
              <a:ext cx="4323108" cy="71648"/>
            </a:xfrm>
            <a:prstGeom prst="rect">
              <a:avLst/>
            </a:prstGeom>
          </p:spPr>
          <p:txBody>
            <a:bodyPr lIns="27093" tIns="27093" rIns="27093" bIns="27093" rtlCol="0" anchor="ctr"/>
            <a:lstStyle/>
            <a:p>
              <a:pPr algn="ctr">
                <a:lnSpc>
                  <a:spcPts val="1418"/>
                </a:lnSpc>
              </a:pPr>
              <a:endParaRPr/>
            </a:p>
          </p:txBody>
        </p:sp>
      </p:grpSp>
      <p:grpSp>
        <p:nvGrpSpPr>
          <p:cNvPr id="6" name="Group 6">
            <a:extLst>
              <a:ext uri="{FF2B5EF4-FFF2-40B4-BE49-F238E27FC236}">
                <a16:creationId xmlns:a16="http://schemas.microsoft.com/office/drawing/2014/main" id="{523098EC-5D60-B9C0-7CD3-B385B85AC31D}"/>
              </a:ext>
            </a:extLst>
          </p:cNvPr>
          <p:cNvGrpSpPr>
            <a:grpSpLocks noChangeAspect="1"/>
          </p:cNvGrpSpPr>
          <p:nvPr/>
        </p:nvGrpSpPr>
        <p:grpSpPr>
          <a:xfrm>
            <a:off x="6987721" y="704"/>
            <a:ext cx="2765879" cy="4647952"/>
            <a:chOff x="0" y="0"/>
            <a:chExt cx="3687839" cy="6197270"/>
          </a:xfrm>
        </p:grpSpPr>
        <p:sp>
          <p:nvSpPr>
            <p:cNvPr id="7" name="Freeform 7">
              <a:extLst>
                <a:ext uri="{FF2B5EF4-FFF2-40B4-BE49-F238E27FC236}">
                  <a16:creationId xmlns:a16="http://schemas.microsoft.com/office/drawing/2014/main" id="{53864A9A-F284-7363-21F5-680DACEC6869}"/>
                </a:ext>
              </a:extLst>
            </p:cNvPr>
            <p:cNvSpPr/>
            <p:nvPr/>
          </p:nvSpPr>
          <p:spPr>
            <a:xfrm>
              <a:off x="10160" y="0"/>
              <a:ext cx="3677666" cy="5941823"/>
            </a:xfrm>
            <a:custGeom>
              <a:avLst/>
              <a:gdLst/>
              <a:ahLst/>
              <a:cxnLst/>
              <a:rect l="l" t="t" r="r" b="b"/>
              <a:pathLst>
                <a:path w="3677666" h="5941823">
                  <a:moveTo>
                    <a:pt x="0" y="0"/>
                  </a:moveTo>
                  <a:cubicBezTo>
                    <a:pt x="826389" y="462915"/>
                    <a:pt x="1321435" y="1350645"/>
                    <a:pt x="1304798" y="2244217"/>
                  </a:cubicBezTo>
                  <a:cubicBezTo>
                    <a:pt x="1301242" y="2433066"/>
                    <a:pt x="1311275" y="2617851"/>
                    <a:pt x="1334770" y="2798191"/>
                  </a:cubicBezTo>
                  <a:cubicBezTo>
                    <a:pt x="1340866" y="2844546"/>
                    <a:pt x="1347597" y="2890647"/>
                    <a:pt x="1355471" y="2936367"/>
                  </a:cubicBezTo>
                  <a:cubicBezTo>
                    <a:pt x="1502918" y="3811016"/>
                    <a:pt x="1964309" y="4581271"/>
                    <a:pt x="2673223" y="5222367"/>
                  </a:cubicBezTo>
                  <a:cubicBezTo>
                    <a:pt x="2826385" y="5360924"/>
                    <a:pt x="2989580" y="5494782"/>
                    <a:pt x="3162046" y="5618988"/>
                  </a:cubicBezTo>
                  <a:lnTo>
                    <a:pt x="3162173" y="5619116"/>
                  </a:lnTo>
                  <a:cubicBezTo>
                    <a:pt x="3198368" y="5645278"/>
                    <a:pt x="3235071" y="5670931"/>
                    <a:pt x="3272282" y="5696078"/>
                  </a:cubicBezTo>
                  <a:cubicBezTo>
                    <a:pt x="3402711" y="5784597"/>
                    <a:pt x="3537966" y="5867274"/>
                    <a:pt x="3677666" y="5941823"/>
                  </a:cubicBezTo>
                  <a:lnTo>
                    <a:pt x="3677666" y="0"/>
                  </a:lnTo>
                  <a:close/>
                </a:path>
              </a:pathLst>
            </a:custGeom>
            <a:solidFill>
              <a:srgbClr val="C48F31"/>
            </a:solidFill>
          </p:spPr>
          <p:txBody>
            <a:bodyPr/>
            <a:lstStyle/>
            <a:p>
              <a:endParaRPr lang="en-US"/>
            </a:p>
          </p:txBody>
        </p:sp>
      </p:grpSp>
      <p:grpSp>
        <p:nvGrpSpPr>
          <p:cNvPr id="8" name="Group 8">
            <a:extLst>
              <a:ext uri="{FF2B5EF4-FFF2-40B4-BE49-F238E27FC236}">
                <a16:creationId xmlns:a16="http://schemas.microsoft.com/office/drawing/2014/main" id="{56299A59-D61B-6680-D171-B7FA267D0779}"/>
              </a:ext>
            </a:extLst>
          </p:cNvPr>
          <p:cNvGrpSpPr>
            <a:grpSpLocks noChangeAspect="1"/>
          </p:cNvGrpSpPr>
          <p:nvPr/>
        </p:nvGrpSpPr>
        <p:grpSpPr>
          <a:xfrm>
            <a:off x="7239571" y="15515"/>
            <a:ext cx="2514028" cy="4024808"/>
            <a:chOff x="0" y="0"/>
            <a:chExt cx="3352038" cy="5366410"/>
          </a:xfrm>
        </p:grpSpPr>
        <p:sp>
          <p:nvSpPr>
            <p:cNvPr id="9" name="Freeform 9">
              <a:extLst>
                <a:ext uri="{FF2B5EF4-FFF2-40B4-BE49-F238E27FC236}">
                  <a16:creationId xmlns:a16="http://schemas.microsoft.com/office/drawing/2014/main" id="{49E337AA-864E-18DA-5C9B-7305079A07AD}"/>
                </a:ext>
              </a:extLst>
            </p:cNvPr>
            <p:cNvSpPr/>
            <p:nvPr/>
          </p:nvSpPr>
          <p:spPr>
            <a:xfrm>
              <a:off x="0" y="0"/>
              <a:ext cx="3352038" cy="5366385"/>
            </a:xfrm>
            <a:custGeom>
              <a:avLst/>
              <a:gdLst/>
              <a:ahLst/>
              <a:cxnLst/>
              <a:rect l="l" t="t" r="r" b="b"/>
              <a:pathLst>
                <a:path w="3352038" h="5366385">
                  <a:moveTo>
                    <a:pt x="0" y="0"/>
                  </a:moveTo>
                  <a:cubicBezTo>
                    <a:pt x="691642" y="455422"/>
                    <a:pt x="1125347" y="1220597"/>
                    <a:pt x="1158748" y="2011680"/>
                  </a:cubicBezTo>
                  <a:cubicBezTo>
                    <a:pt x="1166749" y="2200402"/>
                    <a:pt x="1188085" y="2384425"/>
                    <a:pt x="1222502" y="2563368"/>
                  </a:cubicBezTo>
                  <a:cubicBezTo>
                    <a:pt x="1231265" y="2609342"/>
                    <a:pt x="1241044" y="2654935"/>
                    <a:pt x="1251458" y="2700147"/>
                  </a:cubicBezTo>
                  <a:cubicBezTo>
                    <a:pt x="1451864" y="3565779"/>
                    <a:pt x="1959229" y="4310507"/>
                    <a:pt x="2705989" y="4913503"/>
                  </a:cubicBezTo>
                  <a:cubicBezTo>
                    <a:pt x="2785745" y="4978019"/>
                    <a:pt x="2867914" y="5041011"/>
                    <a:pt x="2952496" y="5102479"/>
                  </a:cubicBezTo>
                  <a:cubicBezTo>
                    <a:pt x="2994787" y="5133086"/>
                    <a:pt x="3037713" y="5163439"/>
                    <a:pt x="3081020" y="5193030"/>
                  </a:cubicBezTo>
                  <a:cubicBezTo>
                    <a:pt x="3126105" y="5223891"/>
                    <a:pt x="3171952" y="5254244"/>
                    <a:pt x="3218307" y="5283835"/>
                  </a:cubicBezTo>
                  <a:cubicBezTo>
                    <a:pt x="3262376" y="5312029"/>
                    <a:pt x="3306953" y="5339588"/>
                    <a:pt x="3352038" y="5366385"/>
                  </a:cubicBezTo>
                  <a:lnTo>
                    <a:pt x="3352038" y="0"/>
                  </a:lnTo>
                  <a:close/>
                </a:path>
              </a:pathLst>
            </a:custGeom>
            <a:blipFill>
              <a:blip r:embed="rId3"/>
              <a:stretch>
                <a:fillRect l="-2273" t="-6769" r="-19838" b="-7644"/>
              </a:stretch>
            </a:blipFill>
          </p:spPr>
          <p:txBody>
            <a:bodyPr/>
            <a:lstStyle/>
            <a:p>
              <a:endParaRPr lang="en-US"/>
            </a:p>
          </p:txBody>
        </p:sp>
      </p:grpSp>
      <p:sp>
        <p:nvSpPr>
          <p:cNvPr id="10" name="Freeform 10">
            <a:extLst>
              <a:ext uri="{FF2B5EF4-FFF2-40B4-BE49-F238E27FC236}">
                <a16:creationId xmlns:a16="http://schemas.microsoft.com/office/drawing/2014/main" id="{A2C5A907-BF37-9689-B7EF-9BA8ED6E07A0}"/>
              </a:ext>
            </a:extLst>
          </p:cNvPr>
          <p:cNvSpPr/>
          <p:nvPr/>
        </p:nvSpPr>
        <p:spPr>
          <a:xfrm>
            <a:off x="7968329" y="1239449"/>
            <a:ext cx="1487024" cy="1487043"/>
          </a:xfrm>
          <a:custGeom>
            <a:avLst/>
            <a:gdLst/>
            <a:ahLst/>
            <a:cxnLst/>
            <a:rect l="l" t="t" r="r" b="b"/>
            <a:pathLst>
              <a:path w="1487024" h="1487043">
                <a:moveTo>
                  <a:pt x="0" y="0"/>
                </a:moveTo>
                <a:lnTo>
                  <a:pt x="1487024" y="0"/>
                </a:lnTo>
                <a:lnTo>
                  <a:pt x="1487024" y="1487043"/>
                </a:lnTo>
                <a:lnTo>
                  <a:pt x="0" y="14870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B43FBA4D-98D7-87D4-1167-01A9A9A20717}"/>
              </a:ext>
            </a:extLst>
          </p:cNvPr>
          <p:cNvSpPr/>
          <p:nvPr/>
        </p:nvSpPr>
        <p:spPr>
          <a:xfrm>
            <a:off x="7968329" y="2823104"/>
            <a:ext cx="1487024" cy="1487033"/>
          </a:xfrm>
          <a:custGeom>
            <a:avLst/>
            <a:gdLst/>
            <a:ahLst/>
            <a:cxnLst/>
            <a:rect l="l" t="t" r="r" b="b"/>
            <a:pathLst>
              <a:path w="1487024" h="1487033">
                <a:moveTo>
                  <a:pt x="0" y="0"/>
                </a:moveTo>
                <a:lnTo>
                  <a:pt x="1487024" y="0"/>
                </a:lnTo>
                <a:lnTo>
                  <a:pt x="1487024" y="1487034"/>
                </a:lnTo>
                <a:lnTo>
                  <a:pt x="0" y="1487034"/>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E5713679-010F-942C-402E-417DC90FBC63}"/>
              </a:ext>
            </a:extLst>
          </p:cNvPr>
          <p:cNvGrpSpPr>
            <a:grpSpLocks noChangeAspect="1"/>
          </p:cNvGrpSpPr>
          <p:nvPr/>
        </p:nvGrpSpPr>
        <p:grpSpPr>
          <a:xfrm>
            <a:off x="8015183" y="1296875"/>
            <a:ext cx="1372181" cy="1372191"/>
            <a:chOff x="0" y="0"/>
            <a:chExt cx="1829575" cy="1829587"/>
          </a:xfrm>
        </p:grpSpPr>
        <p:sp>
          <p:nvSpPr>
            <p:cNvPr id="13" name="Freeform 13">
              <a:extLst>
                <a:ext uri="{FF2B5EF4-FFF2-40B4-BE49-F238E27FC236}">
                  <a16:creationId xmlns:a16="http://schemas.microsoft.com/office/drawing/2014/main" id="{BAC831B9-02CE-542D-C082-4E82A595299B}"/>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7"/>
              <a:stretch>
                <a:fillRect l="-25136" r="-25136"/>
              </a:stretch>
            </a:blipFill>
          </p:spPr>
          <p:txBody>
            <a:bodyPr/>
            <a:lstStyle/>
            <a:p>
              <a:endParaRPr lang="en-US"/>
            </a:p>
          </p:txBody>
        </p:sp>
      </p:grpSp>
      <p:grpSp>
        <p:nvGrpSpPr>
          <p:cNvPr id="14" name="Group 14">
            <a:extLst>
              <a:ext uri="{FF2B5EF4-FFF2-40B4-BE49-F238E27FC236}">
                <a16:creationId xmlns:a16="http://schemas.microsoft.com/office/drawing/2014/main" id="{3A625D95-6C50-0474-422D-E2030C2D3761}"/>
              </a:ext>
            </a:extLst>
          </p:cNvPr>
          <p:cNvGrpSpPr>
            <a:grpSpLocks noChangeAspect="1"/>
          </p:cNvGrpSpPr>
          <p:nvPr/>
        </p:nvGrpSpPr>
        <p:grpSpPr>
          <a:xfrm>
            <a:off x="8015183" y="2880530"/>
            <a:ext cx="1372181" cy="1372181"/>
            <a:chOff x="0" y="0"/>
            <a:chExt cx="1829575" cy="1829575"/>
          </a:xfrm>
        </p:grpSpPr>
        <p:sp>
          <p:nvSpPr>
            <p:cNvPr id="15" name="Freeform 15">
              <a:extLst>
                <a:ext uri="{FF2B5EF4-FFF2-40B4-BE49-F238E27FC236}">
                  <a16:creationId xmlns:a16="http://schemas.microsoft.com/office/drawing/2014/main" id="{D787BDEF-917F-8AEB-755E-E10431093261}"/>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8"/>
              <a:stretch>
                <a:fillRect l="-25136" r="-25136"/>
              </a:stretch>
            </a:blipFill>
          </p:spPr>
          <p:txBody>
            <a:bodyPr/>
            <a:lstStyle/>
            <a:p>
              <a:endParaRPr lang="en-US"/>
            </a:p>
          </p:txBody>
        </p:sp>
      </p:grpSp>
      <p:sp>
        <p:nvSpPr>
          <p:cNvPr id="17" name="TextBox 17">
            <a:extLst>
              <a:ext uri="{FF2B5EF4-FFF2-40B4-BE49-F238E27FC236}">
                <a16:creationId xmlns:a16="http://schemas.microsoft.com/office/drawing/2014/main" id="{7A15BE45-0F5F-2D44-4B34-517A09E77810}"/>
              </a:ext>
            </a:extLst>
          </p:cNvPr>
          <p:cNvSpPr txBox="1"/>
          <p:nvPr/>
        </p:nvSpPr>
        <p:spPr>
          <a:xfrm>
            <a:off x="7750109" y="5700531"/>
            <a:ext cx="1902329" cy="269048"/>
          </a:xfrm>
          <a:prstGeom prst="rect">
            <a:avLst/>
          </a:prstGeom>
        </p:spPr>
        <p:txBody>
          <a:bodyPr lIns="0" tIns="0" rIns="0" bIns="0" rtlCol="0" anchor="t">
            <a:spAutoFit/>
          </a:bodyPr>
          <a:lstStyle/>
          <a:p>
            <a:pPr algn="r">
              <a:lnSpc>
                <a:spcPts val="2240"/>
              </a:lnSpc>
            </a:pPr>
            <a:r>
              <a:rPr lang="en-US" sz="1600" dirty="0">
                <a:solidFill>
                  <a:srgbClr val="515152"/>
                </a:solidFill>
                <a:latin typeface="Poppins"/>
                <a:ea typeface="Poppins"/>
                <a:cs typeface="Poppins"/>
                <a:sym typeface="Poppins"/>
              </a:rPr>
              <a:t>Slide 4  |  </a:t>
            </a:r>
          </a:p>
        </p:txBody>
      </p:sp>
      <p:sp>
        <p:nvSpPr>
          <p:cNvPr id="21" name="TextBox 21">
            <a:extLst>
              <a:ext uri="{FF2B5EF4-FFF2-40B4-BE49-F238E27FC236}">
                <a16:creationId xmlns:a16="http://schemas.microsoft.com/office/drawing/2014/main" id="{58443DCD-F024-53C0-0F37-ADF9221D9649}"/>
              </a:ext>
            </a:extLst>
          </p:cNvPr>
          <p:cNvSpPr txBox="1"/>
          <p:nvPr/>
        </p:nvSpPr>
        <p:spPr>
          <a:xfrm>
            <a:off x="685800" y="744978"/>
            <a:ext cx="5650724" cy="415178"/>
          </a:xfrm>
          <a:prstGeom prst="rect">
            <a:avLst/>
          </a:prstGeom>
        </p:spPr>
        <p:txBody>
          <a:bodyPr lIns="0" tIns="0" rIns="0" bIns="0" rtlCol="0" anchor="t">
            <a:spAutoFit/>
          </a:bodyPr>
          <a:lstStyle/>
          <a:p>
            <a:pPr algn="l">
              <a:lnSpc>
                <a:spcPts val="3074"/>
              </a:lnSpc>
            </a:pPr>
            <a:r>
              <a:rPr lang="en-US" sz="3043" dirty="0">
                <a:solidFill>
                  <a:srgbClr val="E4CA90"/>
                </a:solidFill>
                <a:latin typeface="League Spartan"/>
                <a:ea typeface="League Spartan"/>
                <a:cs typeface="League Spartan"/>
                <a:sym typeface="League Spartan"/>
              </a:rPr>
              <a:t>Legislative Framework</a:t>
            </a:r>
          </a:p>
        </p:txBody>
      </p:sp>
      <p:sp>
        <p:nvSpPr>
          <p:cNvPr id="27" name="AutoShape 27">
            <a:extLst>
              <a:ext uri="{FF2B5EF4-FFF2-40B4-BE49-F238E27FC236}">
                <a16:creationId xmlns:a16="http://schemas.microsoft.com/office/drawing/2014/main" id="{29ECA6B2-63A4-FE9B-B2CE-DBB8A6EC4930}"/>
              </a:ext>
            </a:extLst>
          </p:cNvPr>
          <p:cNvSpPr/>
          <p:nvPr/>
        </p:nvSpPr>
        <p:spPr>
          <a:xfrm>
            <a:off x="558756" y="1828800"/>
            <a:ext cx="6299244" cy="0"/>
          </a:xfrm>
          <a:prstGeom prst="line">
            <a:avLst/>
          </a:prstGeom>
          <a:ln w="9525" cap="flat">
            <a:solidFill>
              <a:srgbClr val="515152"/>
            </a:solidFill>
            <a:prstDash val="solid"/>
            <a:headEnd type="none" w="sm" len="sm"/>
            <a:tailEnd type="none" w="sm" len="sm"/>
          </a:ln>
        </p:spPr>
        <p:txBody>
          <a:bodyPr/>
          <a:lstStyle/>
          <a:p>
            <a:endParaRPr lang="en-US"/>
          </a:p>
        </p:txBody>
      </p:sp>
      <p:sp>
        <p:nvSpPr>
          <p:cNvPr id="30" name="Freeform 30">
            <a:extLst>
              <a:ext uri="{FF2B5EF4-FFF2-40B4-BE49-F238E27FC236}">
                <a16:creationId xmlns:a16="http://schemas.microsoft.com/office/drawing/2014/main" id="{60E29FE3-5F8F-7857-42A6-9CA16187758A}"/>
              </a:ext>
            </a:extLst>
          </p:cNvPr>
          <p:cNvSpPr/>
          <p:nvPr/>
        </p:nvSpPr>
        <p:spPr>
          <a:xfrm>
            <a:off x="8315406" y="5704509"/>
            <a:ext cx="253608" cy="322880"/>
          </a:xfrm>
          <a:custGeom>
            <a:avLst/>
            <a:gdLst/>
            <a:ahLst/>
            <a:cxnLst/>
            <a:rect l="l" t="t" r="r" b="b"/>
            <a:pathLst>
              <a:path w="253608" h="322880">
                <a:moveTo>
                  <a:pt x="0" y="0"/>
                </a:moveTo>
                <a:lnTo>
                  <a:pt x="253608" y="0"/>
                </a:lnTo>
                <a:lnTo>
                  <a:pt x="253608" y="322880"/>
                </a:lnTo>
                <a:lnTo>
                  <a:pt x="0" y="322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AEB4853E-D176-2B9C-7EDE-4E03E7CAB357}"/>
              </a:ext>
            </a:extLst>
          </p:cNvPr>
          <p:cNvSpPr txBox="1"/>
          <p:nvPr/>
        </p:nvSpPr>
        <p:spPr>
          <a:xfrm>
            <a:off x="349558" y="1913513"/>
            <a:ext cx="8008418" cy="4655121"/>
          </a:xfrm>
          <a:prstGeom prst="rect">
            <a:avLst/>
          </a:prstGeom>
          <a:noFill/>
        </p:spPr>
        <p:txBody>
          <a:bodyPr wrap="square" rtlCol="0">
            <a:spAutoFit/>
          </a:bodyPr>
          <a:lstStyle/>
          <a:p>
            <a:pPr marL="285750" indent="-285750">
              <a:spcAft>
                <a:spcPts val="1471"/>
              </a:spcAft>
              <a:buFont typeface="Arial" panose="020B0604020202020204" pitchFamily="34" charset="0"/>
              <a:buChar char="•"/>
            </a:pPr>
            <a:r>
              <a:rPr lang="en-US" dirty="0">
                <a:latin typeface="Poppins" panose="00000500000000000000" pitchFamily="2" charset="0"/>
                <a:cs typeface="Poppins" panose="00000500000000000000" pitchFamily="2" charset="0"/>
              </a:rPr>
              <a:t>South African Mining Law is regulated by the Mineral and Petroleum Resources Development Act, 28 of 2002 (“MPRDA”) legislation dealing with acquisitions or rights to conduct reconnaissance, prospecting, and mining. </a:t>
            </a:r>
          </a:p>
          <a:p>
            <a:pPr marL="285750" indent="-285750">
              <a:spcAft>
                <a:spcPts val="1471"/>
              </a:spcAft>
              <a:buFont typeface="Arial" panose="020B0604020202020204" pitchFamily="34" charset="0"/>
              <a:buChar char="•"/>
            </a:pPr>
            <a:r>
              <a:rPr lang="en-US" dirty="0">
                <a:latin typeface="Poppins" panose="00000500000000000000" pitchFamily="2" charset="0"/>
                <a:cs typeface="Poppins" panose="00000500000000000000" pitchFamily="2" charset="0"/>
              </a:rPr>
              <a:t>The MPRDA became effective on 1 May 2004 and substituted the erstwhile hybrid system of a common law system with statutory regulation. </a:t>
            </a:r>
          </a:p>
          <a:p>
            <a:pPr marL="285750" indent="-285750">
              <a:spcAft>
                <a:spcPts val="1471"/>
              </a:spcAft>
              <a:buFont typeface="Arial" panose="020B0604020202020204" pitchFamily="34" charset="0"/>
              <a:buChar char="•"/>
            </a:pPr>
            <a:r>
              <a:rPr lang="en-US" dirty="0">
                <a:latin typeface="Poppins" panose="00000500000000000000" pitchFamily="2" charset="0"/>
                <a:cs typeface="Poppins" panose="00000500000000000000" pitchFamily="2" charset="0"/>
              </a:rPr>
              <a:t>National Environmental Management Act, 1998 regulates environmental management in the conduct of mining activities</a:t>
            </a:r>
          </a:p>
          <a:p>
            <a:pPr marL="285750" indent="-285750">
              <a:spcAft>
                <a:spcPts val="1471"/>
              </a:spcAft>
              <a:buFont typeface="Arial" panose="020B0604020202020204" pitchFamily="34" charset="0"/>
              <a:buChar char="•"/>
            </a:pPr>
            <a:r>
              <a:rPr lang="en-US" dirty="0">
                <a:latin typeface="Poppins" panose="00000500000000000000" pitchFamily="2" charset="0"/>
                <a:cs typeface="Poppins" panose="00000500000000000000" pitchFamily="2" charset="0"/>
              </a:rPr>
              <a:t>There are several other key pieces of complementary legislation </a:t>
            </a:r>
          </a:p>
          <a:p>
            <a:pPr marL="742950" lvl="1" indent="-285750">
              <a:spcAft>
                <a:spcPts val="1471"/>
              </a:spcAft>
              <a:buFont typeface="Arial" panose="020B0604020202020204" pitchFamily="34" charset="0"/>
              <a:buChar char="•"/>
            </a:pPr>
            <a:r>
              <a:rPr lang="en-US" dirty="0">
                <a:latin typeface="Poppins" panose="00000500000000000000" pitchFamily="2" charset="0"/>
                <a:cs typeface="Poppins" panose="00000500000000000000" pitchFamily="2" charset="0"/>
              </a:rPr>
              <a:t>Mineral and Petroleum Resources Royalty Act, 2008, regulates royalties' management. </a:t>
            </a:r>
          </a:p>
          <a:p>
            <a:pPr marL="742950" lvl="1" indent="-285750">
              <a:spcAft>
                <a:spcPts val="1471"/>
              </a:spcAft>
              <a:buFont typeface="Arial" panose="020B0604020202020204" pitchFamily="34" charset="0"/>
              <a:buChar char="•"/>
            </a:pPr>
            <a:endParaRPr lang="en-ZA" dirty="0"/>
          </a:p>
        </p:txBody>
      </p:sp>
      <p:pic>
        <p:nvPicPr>
          <p:cNvPr id="18" name="Graphic 17">
            <a:extLst>
              <a:ext uri="{FF2B5EF4-FFF2-40B4-BE49-F238E27FC236}">
                <a16:creationId xmlns:a16="http://schemas.microsoft.com/office/drawing/2014/main" id="{5D70C109-9DBE-1267-244D-33AF14D6984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22355" y="6384708"/>
            <a:ext cx="1031245" cy="1006692"/>
          </a:xfrm>
          <a:prstGeom prst="rect">
            <a:avLst/>
          </a:prstGeom>
        </p:spPr>
      </p:pic>
    </p:spTree>
    <p:extLst>
      <p:ext uri="{BB962C8B-B14F-4D97-AF65-F5344CB8AC3E}">
        <p14:creationId xmlns:p14="http://schemas.microsoft.com/office/powerpoint/2010/main" val="234255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a:extLst>
            <a:ext uri="{FF2B5EF4-FFF2-40B4-BE49-F238E27FC236}">
              <a16:creationId xmlns:a16="http://schemas.microsoft.com/office/drawing/2014/main" id="{6F1250E5-1E7E-7DBC-3B7B-B99588C5592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1B271FB-DEA1-B5E2-689F-602C4E8F720E}"/>
              </a:ext>
            </a:extLst>
          </p:cNvPr>
          <p:cNvSpPr/>
          <p:nvPr/>
        </p:nvSpPr>
        <p:spPr>
          <a:xfrm>
            <a:off x="9131" y="6295496"/>
            <a:ext cx="2416968" cy="1205463"/>
          </a:xfrm>
          <a:custGeom>
            <a:avLst/>
            <a:gdLst/>
            <a:ahLst/>
            <a:cxnLst/>
            <a:rect l="l" t="t" r="r" b="b"/>
            <a:pathLst>
              <a:path w="2416968" h="1205463">
                <a:moveTo>
                  <a:pt x="0" y="0"/>
                </a:moveTo>
                <a:lnTo>
                  <a:pt x="2416968" y="0"/>
                </a:lnTo>
                <a:lnTo>
                  <a:pt x="2416968" y="1205463"/>
                </a:lnTo>
                <a:lnTo>
                  <a:pt x="0" y="1205463"/>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F0EEC418-9FCC-3DB8-236F-1239B357CE95}"/>
              </a:ext>
            </a:extLst>
          </p:cNvPr>
          <p:cNvGrpSpPr/>
          <p:nvPr/>
        </p:nvGrpSpPr>
        <p:grpSpPr>
          <a:xfrm>
            <a:off x="0" y="6295496"/>
            <a:ext cx="9753600" cy="75689"/>
            <a:chOff x="0" y="0"/>
            <a:chExt cx="4323108" cy="33548"/>
          </a:xfrm>
        </p:grpSpPr>
        <p:sp>
          <p:nvSpPr>
            <p:cNvPr id="4" name="Freeform 4">
              <a:extLst>
                <a:ext uri="{FF2B5EF4-FFF2-40B4-BE49-F238E27FC236}">
                  <a16:creationId xmlns:a16="http://schemas.microsoft.com/office/drawing/2014/main" id="{CECC8AC2-3B78-AD36-D2AB-DDFA9DA7B776}"/>
                </a:ext>
              </a:extLst>
            </p:cNvPr>
            <p:cNvSpPr/>
            <p:nvPr/>
          </p:nvSpPr>
          <p:spPr>
            <a:xfrm>
              <a:off x="0" y="0"/>
              <a:ext cx="4323109" cy="33548"/>
            </a:xfrm>
            <a:custGeom>
              <a:avLst/>
              <a:gdLst/>
              <a:ahLst/>
              <a:cxnLst/>
              <a:rect l="l" t="t" r="r" b="b"/>
              <a:pathLst>
                <a:path w="4323109" h="33548">
                  <a:moveTo>
                    <a:pt x="0" y="0"/>
                  </a:moveTo>
                  <a:lnTo>
                    <a:pt x="4323109" y="0"/>
                  </a:lnTo>
                  <a:lnTo>
                    <a:pt x="4323109" y="33548"/>
                  </a:lnTo>
                  <a:lnTo>
                    <a:pt x="0" y="33548"/>
                  </a:lnTo>
                  <a:close/>
                </a:path>
              </a:pathLst>
            </a:custGeom>
            <a:solidFill>
              <a:srgbClr val="146839"/>
            </a:solidFill>
          </p:spPr>
          <p:txBody>
            <a:bodyPr/>
            <a:lstStyle/>
            <a:p>
              <a:endParaRPr lang="en-US"/>
            </a:p>
          </p:txBody>
        </p:sp>
        <p:sp>
          <p:nvSpPr>
            <p:cNvPr id="5" name="TextBox 5">
              <a:extLst>
                <a:ext uri="{FF2B5EF4-FFF2-40B4-BE49-F238E27FC236}">
                  <a16:creationId xmlns:a16="http://schemas.microsoft.com/office/drawing/2014/main" id="{F4889077-15CF-7C8C-AFFF-6FB348742248}"/>
                </a:ext>
              </a:extLst>
            </p:cNvPr>
            <p:cNvSpPr txBox="1"/>
            <p:nvPr/>
          </p:nvSpPr>
          <p:spPr>
            <a:xfrm>
              <a:off x="0" y="-38100"/>
              <a:ext cx="4323108" cy="71648"/>
            </a:xfrm>
            <a:prstGeom prst="rect">
              <a:avLst/>
            </a:prstGeom>
          </p:spPr>
          <p:txBody>
            <a:bodyPr lIns="27093" tIns="27093" rIns="27093" bIns="27093" rtlCol="0" anchor="ctr"/>
            <a:lstStyle/>
            <a:p>
              <a:pPr algn="ctr">
                <a:lnSpc>
                  <a:spcPts val="1418"/>
                </a:lnSpc>
              </a:pPr>
              <a:endParaRPr/>
            </a:p>
          </p:txBody>
        </p:sp>
      </p:grpSp>
      <p:grpSp>
        <p:nvGrpSpPr>
          <p:cNvPr id="6" name="Group 6">
            <a:extLst>
              <a:ext uri="{FF2B5EF4-FFF2-40B4-BE49-F238E27FC236}">
                <a16:creationId xmlns:a16="http://schemas.microsoft.com/office/drawing/2014/main" id="{2F5B8AC3-F6D9-0C62-3401-3E2927FD2609}"/>
              </a:ext>
            </a:extLst>
          </p:cNvPr>
          <p:cNvGrpSpPr>
            <a:grpSpLocks noChangeAspect="1"/>
          </p:cNvGrpSpPr>
          <p:nvPr/>
        </p:nvGrpSpPr>
        <p:grpSpPr>
          <a:xfrm>
            <a:off x="6987721" y="704"/>
            <a:ext cx="2765879" cy="4647952"/>
            <a:chOff x="0" y="0"/>
            <a:chExt cx="3687839" cy="6197270"/>
          </a:xfrm>
        </p:grpSpPr>
        <p:sp>
          <p:nvSpPr>
            <p:cNvPr id="7" name="Freeform 7">
              <a:extLst>
                <a:ext uri="{FF2B5EF4-FFF2-40B4-BE49-F238E27FC236}">
                  <a16:creationId xmlns:a16="http://schemas.microsoft.com/office/drawing/2014/main" id="{23F3473F-F9E6-2F55-BF6A-25C355A64A7E}"/>
                </a:ext>
              </a:extLst>
            </p:cNvPr>
            <p:cNvSpPr/>
            <p:nvPr/>
          </p:nvSpPr>
          <p:spPr>
            <a:xfrm>
              <a:off x="10160" y="0"/>
              <a:ext cx="3677666" cy="5941823"/>
            </a:xfrm>
            <a:custGeom>
              <a:avLst/>
              <a:gdLst/>
              <a:ahLst/>
              <a:cxnLst/>
              <a:rect l="l" t="t" r="r" b="b"/>
              <a:pathLst>
                <a:path w="3677666" h="5941823">
                  <a:moveTo>
                    <a:pt x="0" y="0"/>
                  </a:moveTo>
                  <a:cubicBezTo>
                    <a:pt x="826389" y="462915"/>
                    <a:pt x="1321435" y="1350645"/>
                    <a:pt x="1304798" y="2244217"/>
                  </a:cubicBezTo>
                  <a:cubicBezTo>
                    <a:pt x="1301242" y="2433066"/>
                    <a:pt x="1311275" y="2617851"/>
                    <a:pt x="1334770" y="2798191"/>
                  </a:cubicBezTo>
                  <a:cubicBezTo>
                    <a:pt x="1340866" y="2844546"/>
                    <a:pt x="1347597" y="2890647"/>
                    <a:pt x="1355471" y="2936367"/>
                  </a:cubicBezTo>
                  <a:cubicBezTo>
                    <a:pt x="1502918" y="3811016"/>
                    <a:pt x="1964309" y="4581271"/>
                    <a:pt x="2673223" y="5222367"/>
                  </a:cubicBezTo>
                  <a:cubicBezTo>
                    <a:pt x="2826385" y="5360924"/>
                    <a:pt x="2989580" y="5494782"/>
                    <a:pt x="3162046" y="5618988"/>
                  </a:cubicBezTo>
                  <a:lnTo>
                    <a:pt x="3162173" y="5619116"/>
                  </a:lnTo>
                  <a:cubicBezTo>
                    <a:pt x="3198368" y="5645278"/>
                    <a:pt x="3235071" y="5670931"/>
                    <a:pt x="3272282" y="5696078"/>
                  </a:cubicBezTo>
                  <a:cubicBezTo>
                    <a:pt x="3402711" y="5784597"/>
                    <a:pt x="3537966" y="5867274"/>
                    <a:pt x="3677666" y="5941823"/>
                  </a:cubicBezTo>
                  <a:lnTo>
                    <a:pt x="3677666" y="0"/>
                  </a:lnTo>
                  <a:close/>
                </a:path>
              </a:pathLst>
            </a:custGeom>
            <a:solidFill>
              <a:srgbClr val="C48F31"/>
            </a:solidFill>
          </p:spPr>
          <p:txBody>
            <a:bodyPr/>
            <a:lstStyle/>
            <a:p>
              <a:endParaRPr lang="en-US"/>
            </a:p>
          </p:txBody>
        </p:sp>
      </p:grpSp>
      <p:grpSp>
        <p:nvGrpSpPr>
          <p:cNvPr id="8" name="Group 8">
            <a:extLst>
              <a:ext uri="{FF2B5EF4-FFF2-40B4-BE49-F238E27FC236}">
                <a16:creationId xmlns:a16="http://schemas.microsoft.com/office/drawing/2014/main" id="{54ABCC7E-646A-4E37-FAD5-FD7862E9DA6B}"/>
              </a:ext>
            </a:extLst>
          </p:cNvPr>
          <p:cNvGrpSpPr>
            <a:grpSpLocks noChangeAspect="1"/>
          </p:cNvGrpSpPr>
          <p:nvPr/>
        </p:nvGrpSpPr>
        <p:grpSpPr>
          <a:xfrm>
            <a:off x="7239571" y="15515"/>
            <a:ext cx="2514028" cy="4024808"/>
            <a:chOff x="0" y="0"/>
            <a:chExt cx="3352038" cy="5366410"/>
          </a:xfrm>
        </p:grpSpPr>
        <p:sp>
          <p:nvSpPr>
            <p:cNvPr id="9" name="Freeform 9">
              <a:extLst>
                <a:ext uri="{FF2B5EF4-FFF2-40B4-BE49-F238E27FC236}">
                  <a16:creationId xmlns:a16="http://schemas.microsoft.com/office/drawing/2014/main" id="{86044C31-70E5-1176-7D4D-DD8AC9C00FFE}"/>
                </a:ext>
              </a:extLst>
            </p:cNvPr>
            <p:cNvSpPr/>
            <p:nvPr/>
          </p:nvSpPr>
          <p:spPr>
            <a:xfrm>
              <a:off x="0" y="0"/>
              <a:ext cx="3352038" cy="5366385"/>
            </a:xfrm>
            <a:custGeom>
              <a:avLst/>
              <a:gdLst/>
              <a:ahLst/>
              <a:cxnLst/>
              <a:rect l="l" t="t" r="r" b="b"/>
              <a:pathLst>
                <a:path w="3352038" h="5366385">
                  <a:moveTo>
                    <a:pt x="0" y="0"/>
                  </a:moveTo>
                  <a:cubicBezTo>
                    <a:pt x="691642" y="455422"/>
                    <a:pt x="1125347" y="1220597"/>
                    <a:pt x="1158748" y="2011680"/>
                  </a:cubicBezTo>
                  <a:cubicBezTo>
                    <a:pt x="1166749" y="2200402"/>
                    <a:pt x="1188085" y="2384425"/>
                    <a:pt x="1222502" y="2563368"/>
                  </a:cubicBezTo>
                  <a:cubicBezTo>
                    <a:pt x="1231265" y="2609342"/>
                    <a:pt x="1241044" y="2654935"/>
                    <a:pt x="1251458" y="2700147"/>
                  </a:cubicBezTo>
                  <a:cubicBezTo>
                    <a:pt x="1451864" y="3565779"/>
                    <a:pt x="1959229" y="4310507"/>
                    <a:pt x="2705989" y="4913503"/>
                  </a:cubicBezTo>
                  <a:cubicBezTo>
                    <a:pt x="2785745" y="4978019"/>
                    <a:pt x="2867914" y="5041011"/>
                    <a:pt x="2952496" y="5102479"/>
                  </a:cubicBezTo>
                  <a:cubicBezTo>
                    <a:pt x="2994787" y="5133086"/>
                    <a:pt x="3037713" y="5163439"/>
                    <a:pt x="3081020" y="5193030"/>
                  </a:cubicBezTo>
                  <a:cubicBezTo>
                    <a:pt x="3126105" y="5223891"/>
                    <a:pt x="3171952" y="5254244"/>
                    <a:pt x="3218307" y="5283835"/>
                  </a:cubicBezTo>
                  <a:cubicBezTo>
                    <a:pt x="3262376" y="5312029"/>
                    <a:pt x="3306953" y="5339588"/>
                    <a:pt x="3352038" y="5366385"/>
                  </a:cubicBezTo>
                  <a:lnTo>
                    <a:pt x="3352038" y="0"/>
                  </a:lnTo>
                  <a:close/>
                </a:path>
              </a:pathLst>
            </a:custGeom>
            <a:blipFill>
              <a:blip r:embed="rId3"/>
              <a:stretch>
                <a:fillRect l="-2273" t="-6769" r="-19838" b="-7644"/>
              </a:stretch>
            </a:blipFill>
          </p:spPr>
          <p:txBody>
            <a:bodyPr/>
            <a:lstStyle/>
            <a:p>
              <a:endParaRPr lang="en-US"/>
            </a:p>
          </p:txBody>
        </p:sp>
      </p:grpSp>
      <p:sp>
        <p:nvSpPr>
          <p:cNvPr id="10" name="Freeform 10">
            <a:extLst>
              <a:ext uri="{FF2B5EF4-FFF2-40B4-BE49-F238E27FC236}">
                <a16:creationId xmlns:a16="http://schemas.microsoft.com/office/drawing/2014/main" id="{76AD4F78-D06A-3345-1CA1-1BBABE44BD1F}"/>
              </a:ext>
            </a:extLst>
          </p:cNvPr>
          <p:cNvSpPr/>
          <p:nvPr/>
        </p:nvSpPr>
        <p:spPr>
          <a:xfrm>
            <a:off x="7968329" y="1239449"/>
            <a:ext cx="1487024" cy="1487043"/>
          </a:xfrm>
          <a:custGeom>
            <a:avLst/>
            <a:gdLst/>
            <a:ahLst/>
            <a:cxnLst/>
            <a:rect l="l" t="t" r="r" b="b"/>
            <a:pathLst>
              <a:path w="1487024" h="1487043">
                <a:moveTo>
                  <a:pt x="0" y="0"/>
                </a:moveTo>
                <a:lnTo>
                  <a:pt x="1487024" y="0"/>
                </a:lnTo>
                <a:lnTo>
                  <a:pt x="1487024" y="1487043"/>
                </a:lnTo>
                <a:lnTo>
                  <a:pt x="0" y="14870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9E04250E-DBD9-AF35-04F0-EA0F7EDAA3F2}"/>
              </a:ext>
            </a:extLst>
          </p:cNvPr>
          <p:cNvSpPr/>
          <p:nvPr/>
        </p:nvSpPr>
        <p:spPr>
          <a:xfrm>
            <a:off x="7968329" y="2823104"/>
            <a:ext cx="1487024" cy="1487033"/>
          </a:xfrm>
          <a:custGeom>
            <a:avLst/>
            <a:gdLst/>
            <a:ahLst/>
            <a:cxnLst/>
            <a:rect l="l" t="t" r="r" b="b"/>
            <a:pathLst>
              <a:path w="1487024" h="1487033">
                <a:moveTo>
                  <a:pt x="0" y="0"/>
                </a:moveTo>
                <a:lnTo>
                  <a:pt x="1487024" y="0"/>
                </a:lnTo>
                <a:lnTo>
                  <a:pt x="1487024" y="1487034"/>
                </a:lnTo>
                <a:lnTo>
                  <a:pt x="0" y="1487034"/>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0967A196-040C-0CAF-FC97-D912F7FC8D03}"/>
              </a:ext>
            </a:extLst>
          </p:cNvPr>
          <p:cNvGrpSpPr>
            <a:grpSpLocks noChangeAspect="1"/>
          </p:cNvGrpSpPr>
          <p:nvPr/>
        </p:nvGrpSpPr>
        <p:grpSpPr>
          <a:xfrm>
            <a:off x="8015183" y="1296875"/>
            <a:ext cx="1372181" cy="1372191"/>
            <a:chOff x="0" y="0"/>
            <a:chExt cx="1829575" cy="1829587"/>
          </a:xfrm>
        </p:grpSpPr>
        <p:sp>
          <p:nvSpPr>
            <p:cNvPr id="13" name="Freeform 13">
              <a:extLst>
                <a:ext uri="{FF2B5EF4-FFF2-40B4-BE49-F238E27FC236}">
                  <a16:creationId xmlns:a16="http://schemas.microsoft.com/office/drawing/2014/main" id="{A65D9112-3557-02A9-4C6F-A64ADFF36FF3}"/>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7"/>
              <a:stretch>
                <a:fillRect l="-25136" r="-25136"/>
              </a:stretch>
            </a:blipFill>
          </p:spPr>
          <p:txBody>
            <a:bodyPr/>
            <a:lstStyle/>
            <a:p>
              <a:endParaRPr lang="en-US"/>
            </a:p>
          </p:txBody>
        </p:sp>
      </p:grpSp>
      <p:grpSp>
        <p:nvGrpSpPr>
          <p:cNvPr id="14" name="Group 14">
            <a:extLst>
              <a:ext uri="{FF2B5EF4-FFF2-40B4-BE49-F238E27FC236}">
                <a16:creationId xmlns:a16="http://schemas.microsoft.com/office/drawing/2014/main" id="{D64FF501-30F6-9416-DE6E-32D50EADBBE6}"/>
              </a:ext>
            </a:extLst>
          </p:cNvPr>
          <p:cNvGrpSpPr>
            <a:grpSpLocks noChangeAspect="1"/>
          </p:cNvGrpSpPr>
          <p:nvPr/>
        </p:nvGrpSpPr>
        <p:grpSpPr>
          <a:xfrm>
            <a:off x="8015183" y="2880530"/>
            <a:ext cx="1372181" cy="1372181"/>
            <a:chOff x="0" y="0"/>
            <a:chExt cx="1829575" cy="1829575"/>
          </a:xfrm>
        </p:grpSpPr>
        <p:sp>
          <p:nvSpPr>
            <p:cNvPr id="15" name="Freeform 15">
              <a:extLst>
                <a:ext uri="{FF2B5EF4-FFF2-40B4-BE49-F238E27FC236}">
                  <a16:creationId xmlns:a16="http://schemas.microsoft.com/office/drawing/2014/main" id="{A1185DBE-7ECF-27F4-ABA5-7704FBED0FD5}"/>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8"/>
              <a:stretch>
                <a:fillRect l="-25136" r="-25136"/>
              </a:stretch>
            </a:blipFill>
          </p:spPr>
          <p:txBody>
            <a:bodyPr/>
            <a:lstStyle/>
            <a:p>
              <a:endParaRPr lang="en-US"/>
            </a:p>
          </p:txBody>
        </p:sp>
      </p:grpSp>
      <p:sp>
        <p:nvSpPr>
          <p:cNvPr id="17" name="TextBox 17">
            <a:extLst>
              <a:ext uri="{FF2B5EF4-FFF2-40B4-BE49-F238E27FC236}">
                <a16:creationId xmlns:a16="http://schemas.microsoft.com/office/drawing/2014/main" id="{EC4340BD-0CFE-AAC0-3E5E-6D97BAD2247C}"/>
              </a:ext>
            </a:extLst>
          </p:cNvPr>
          <p:cNvSpPr txBox="1"/>
          <p:nvPr/>
        </p:nvSpPr>
        <p:spPr>
          <a:xfrm>
            <a:off x="7750109" y="5700531"/>
            <a:ext cx="1902329" cy="269048"/>
          </a:xfrm>
          <a:prstGeom prst="rect">
            <a:avLst/>
          </a:prstGeom>
        </p:spPr>
        <p:txBody>
          <a:bodyPr lIns="0" tIns="0" rIns="0" bIns="0" rtlCol="0" anchor="t">
            <a:spAutoFit/>
          </a:bodyPr>
          <a:lstStyle/>
          <a:p>
            <a:pPr algn="r">
              <a:lnSpc>
                <a:spcPts val="2240"/>
              </a:lnSpc>
            </a:pPr>
            <a:r>
              <a:rPr lang="en-US" sz="1600" dirty="0">
                <a:solidFill>
                  <a:srgbClr val="515152"/>
                </a:solidFill>
                <a:latin typeface="Poppins"/>
                <a:ea typeface="Poppins"/>
                <a:cs typeface="Poppins"/>
                <a:sym typeface="Poppins"/>
              </a:rPr>
              <a:t>Slide 5  |  </a:t>
            </a:r>
          </a:p>
        </p:txBody>
      </p:sp>
      <p:sp>
        <p:nvSpPr>
          <p:cNvPr id="21" name="TextBox 21">
            <a:extLst>
              <a:ext uri="{FF2B5EF4-FFF2-40B4-BE49-F238E27FC236}">
                <a16:creationId xmlns:a16="http://schemas.microsoft.com/office/drawing/2014/main" id="{EFECAC9D-3590-87D2-0B5E-5DE184BEB662}"/>
              </a:ext>
            </a:extLst>
          </p:cNvPr>
          <p:cNvSpPr txBox="1"/>
          <p:nvPr/>
        </p:nvSpPr>
        <p:spPr>
          <a:xfrm>
            <a:off x="558756" y="1182895"/>
            <a:ext cx="5650724" cy="415178"/>
          </a:xfrm>
          <a:prstGeom prst="rect">
            <a:avLst/>
          </a:prstGeom>
        </p:spPr>
        <p:txBody>
          <a:bodyPr lIns="0" tIns="0" rIns="0" bIns="0" rtlCol="0" anchor="t">
            <a:spAutoFit/>
          </a:bodyPr>
          <a:lstStyle/>
          <a:p>
            <a:pPr algn="l">
              <a:lnSpc>
                <a:spcPts val="3074"/>
              </a:lnSpc>
            </a:pPr>
            <a:r>
              <a:rPr lang="en-US" sz="3043" dirty="0">
                <a:solidFill>
                  <a:srgbClr val="E4CA90"/>
                </a:solidFill>
                <a:latin typeface="League Spartan"/>
                <a:ea typeface="League Spartan"/>
                <a:cs typeface="League Spartan"/>
                <a:sym typeface="League Spartan"/>
              </a:rPr>
              <a:t>Legislative Framework</a:t>
            </a:r>
          </a:p>
        </p:txBody>
      </p:sp>
      <p:sp>
        <p:nvSpPr>
          <p:cNvPr id="27" name="AutoShape 27">
            <a:extLst>
              <a:ext uri="{FF2B5EF4-FFF2-40B4-BE49-F238E27FC236}">
                <a16:creationId xmlns:a16="http://schemas.microsoft.com/office/drawing/2014/main" id="{643A0BFD-B219-5BCB-4E7F-E35DE63D333F}"/>
              </a:ext>
            </a:extLst>
          </p:cNvPr>
          <p:cNvSpPr/>
          <p:nvPr/>
        </p:nvSpPr>
        <p:spPr>
          <a:xfrm>
            <a:off x="558756" y="1828800"/>
            <a:ext cx="6299244" cy="0"/>
          </a:xfrm>
          <a:prstGeom prst="line">
            <a:avLst/>
          </a:prstGeom>
          <a:ln w="9525" cap="flat">
            <a:solidFill>
              <a:srgbClr val="515152"/>
            </a:solidFill>
            <a:prstDash val="solid"/>
            <a:headEnd type="none" w="sm" len="sm"/>
            <a:tailEnd type="none" w="sm" len="sm"/>
          </a:ln>
        </p:spPr>
        <p:txBody>
          <a:bodyPr/>
          <a:lstStyle/>
          <a:p>
            <a:endParaRPr lang="en-US"/>
          </a:p>
        </p:txBody>
      </p:sp>
      <p:sp>
        <p:nvSpPr>
          <p:cNvPr id="30" name="Freeform 30">
            <a:extLst>
              <a:ext uri="{FF2B5EF4-FFF2-40B4-BE49-F238E27FC236}">
                <a16:creationId xmlns:a16="http://schemas.microsoft.com/office/drawing/2014/main" id="{98435DB0-1C99-3504-2D3E-6D38B5139AFA}"/>
              </a:ext>
            </a:extLst>
          </p:cNvPr>
          <p:cNvSpPr/>
          <p:nvPr/>
        </p:nvSpPr>
        <p:spPr>
          <a:xfrm>
            <a:off x="8315406" y="5704509"/>
            <a:ext cx="253608" cy="322880"/>
          </a:xfrm>
          <a:custGeom>
            <a:avLst/>
            <a:gdLst/>
            <a:ahLst/>
            <a:cxnLst/>
            <a:rect l="l" t="t" r="r" b="b"/>
            <a:pathLst>
              <a:path w="253608" h="322880">
                <a:moveTo>
                  <a:pt x="0" y="0"/>
                </a:moveTo>
                <a:lnTo>
                  <a:pt x="253608" y="0"/>
                </a:lnTo>
                <a:lnTo>
                  <a:pt x="253608" y="322880"/>
                </a:lnTo>
                <a:lnTo>
                  <a:pt x="0" y="322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846D6395-2B71-D648-5DA6-AAD9F5F0B746}"/>
              </a:ext>
            </a:extLst>
          </p:cNvPr>
          <p:cNvSpPr txBox="1"/>
          <p:nvPr/>
        </p:nvSpPr>
        <p:spPr>
          <a:xfrm>
            <a:off x="415700" y="1943234"/>
            <a:ext cx="8008418" cy="1777410"/>
          </a:xfrm>
          <a:prstGeom prst="rect">
            <a:avLst/>
          </a:prstGeom>
          <a:noFill/>
        </p:spPr>
        <p:txBody>
          <a:bodyPr wrap="square" rtlCol="0">
            <a:spAutoFit/>
          </a:bodyPr>
          <a:lstStyle/>
          <a:p>
            <a:pPr marL="285750" indent="-285750">
              <a:spcAft>
                <a:spcPts val="1471"/>
              </a:spcAft>
              <a:buFont typeface="Arial" panose="020B0604020202020204" pitchFamily="34" charset="0"/>
              <a:buChar char="•"/>
            </a:pPr>
            <a:r>
              <a:rPr lang="en-US" dirty="0">
                <a:latin typeface="Poppins" panose="00000500000000000000" pitchFamily="2" charset="0"/>
                <a:cs typeface="Poppins" panose="00000500000000000000" pitchFamily="2" charset="0"/>
              </a:rPr>
              <a:t>Mining Titles Registration Amendment Act, 2003 - title registration</a:t>
            </a:r>
          </a:p>
          <a:p>
            <a:pPr marL="285750" indent="-285750">
              <a:spcAft>
                <a:spcPts val="1471"/>
              </a:spcAft>
              <a:buFont typeface="Arial" panose="020B0604020202020204" pitchFamily="34" charset="0"/>
              <a:buChar char="•"/>
            </a:pPr>
            <a:r>
              <a:rPr lang="en-US" dirty="0">
                <a:latin typeface="Poppins" panose="00000500000000000000" pitchFamily="2" charset="0"/>
                <a:cs typeface="Poppins" panose="00000500000000000000" pitchFamily="2" charset="0"/>
              </a:rPr>
              <a:t>Mine Health and Safety Act, 1996 -  health and safety in mines </a:t>
            </a:r>
          </a:p>
          <a:p>
            <a:pPr marL="285750" indent="-285750">
              <a:spcAft>
                <a:spcPts val="1471"/>
              </a:spcAft>
              <a:buFont typeface="Arial" panose="020B0604020202020204" pitchFamily="34" charset="0"/>
              <a:buChar char="•"/>
            </a:pPr>
            <a:r>
              <a:rPr lang="en-US" dirty="0">
                <a:latin typeface="Poppins" panose="00000500000000000000" pitchFamily="2" charset="0"/>
                <a:cs typeface="Poppins" panose="00000500000000000000" pitchFamily="2" charset="0"/>
              </a:rPr>
              <a:t>Diamonds Act, 1986 </a:t>
            </a:r>
          </a:p>
          <a:p>
            <a:pPr marL="285750" indent="-285750">
              <a:spcAft>
                <a:spcPts val="1471"/>
              </a:spcAft>
              <a:buFont typeface="Arial" panose="020B0604020202020204" pitchFamily="34" charset="0"/>
              <a:buChar char="•"/>
            </a:pPr>
            <a:r>
              <a:rPr lang="en-US" dirty="0">
                <a:latin typeface="Poppins" panose="00000500000000000000" pitchFamily="2" charset="0"/>
                <a:cs typeface="Poppins" panose="00000500000000000000" pitchFamily="2" charset="0"/>
              </a:rPr>
              <a:t>Precious Metals Act, 2005. </a:t>
            </a:r>
          </a:p>
        </p:txBody>
      </p:sp>
      <p:pic>
        <p:nvPicPr>
          <p:cNvPr id="18" name="Graphic 17">
            <a:extLst>
              <a:ext uri="{FF2B5EF4-FFF2-40B4-BE49-F238E27FC236}">
                <a16:creationId xmlns:a16="http://schemas.microsoft.com/office/drawing/2014/main" id="{D85C5A9B-B375-7D32-C135-775B99BEFB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22355" y="6384708"/>
            <a:ext cx="1031245" cy="1006692"/>
          </a:xfrm>
          <a:prstGeom prst="rect">
            <a:avLst/>
          </a:prstGeom>
        </p:spPr>
      </p:pic>
    </p:spTree>
    <p:extLst>
      <p:ext uri="{BB962C8B-B14F-4D97-AF65-F5344CB8AC3E}">
        <p14:creationId xmlns:p14="http://schemas.microsoft.com/office/powerpoint/2010/main" val="2420372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53B8B-39C4-021B-7D6D-A23D1B81F05C}"/>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27539A23-E5A8-0D61-424E-D30242DB68BE}"/>
              </a:ext>
            </a:extLst>
          </p:cNvPr>
          <p:cNvSpPr/>
          <p:nvPr/>
        </p:nvSpPr>
        <p:spPr>
          <a:xfrm>
            <a:off x="8380350" y="5672979"/>
            <a:ext cx="253608" cy="322880"/>
          </a:xfrm>
          <a:custGeom>
            <a:avLst/>
            <a:gdLst/>
            <a:ahLst/>
            <a:cxnLst/>
            <a:rect l="l" t="t" r="r" b="b"/>
            <a:pathLst>
              <a:path w="253608" h="322880">
                <a:moveTo>
                  <a:pt x="0" y="0"/>
                </a:moveTo>
                <a:lnTo>
                  <a:pt x="253608" y="0"/>
                </a:lnTo>
                <a:lnTo>
                  <a:pt x="253608" y="322881"/>
                </a:lnTo>
                <a:lnTo>
                  <a:pt x="0" y="322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D62FA265-D1A0-9F5D-15BA-D3A76F3EC7FE}"/>
              </a:ext>
            </a:extLst>
          </p:cNvPr>
          <p:cNvSpPr/>
          <p:nvPr/>
        </p:nvSpPr>
        <p:spPr>
          <a:xfrm>
            <a:off x="0" y="6229844"/>
            <a:ext cx="2540060" cy="1313956"/>
          </a:xfrm>
          <a:custGeom>
            <a:avLst/>
            <a:gdLst/>
            <a:ahLst/>
            <a:cxnLst/>
            <a:rect l="l" t="t" r="r" b="b"/>
            <a:pathLst>
              <a:path w="2540060" h="1266855">
                <a:moveTo>
                  <a:pt x="0" y="0"/>
                </a:moveTo>
                <a:lnTo>
                  <a:pt x="2540060" y="0"/>
                </a:lnTo>
                <a:lnTo>
                  <a:pt x="2540060" y="1266854"/>
                </a:lnTo>
                <a:lnTo>
                  <a:pt x="0" y="1266854"/>
                </a:lnTo>
                <a:lnTo>
                  <a:pt x="0" y="0"/>
                </a:lnTo>
                <a:close/>
              </a:path>
            </a:pathLst>
          </a:custGeom>
          <a:blipFill>
            <a:blip r:embed="rId4"/>
            <a:stretch>
              <a:fillRect/>
            </a:stretch>
          </a:blipFill>
        </p:spPr>
        <p:txBody>
          <a:bodyPr/>
          <a:lstStyle/>
          <a:p>
            <a:endParaRPr lang="en-US" dirty="0"/>
          </a:p>
        </p:txBody>
      </p:sp>
      <p:grpSp>
        <p:nvGrpSpPr>
          <p:cNvPr id="7" name="Group 7">
            <a:extLst>
              <a:ext uri="{FF2B5EF4-FFF2-40B4-BE49-F238E27FC236}">
                <a16:creationId xmlns:a16="http://schemas.microsoft.com/office/drawing/2014/main" id="{B875A0CA-6500-AB12-FB2D-976F40A60ACA}"/>
              </a:ext>
            </a:extLst>
          </p:cNvPr>
          <p:cNvGrpSpPr/>
          <p:nvPr/>
        </p:nvGrpSpPr>
        <p:grpSpPr>
          <a:xfrm>
            <a:off x="0" y="6229844"/>
            <a:ext cx="9753600" cy="75689"/>
            <a:chOff x="0" y="0"/>
            <a:chExt cx="4323108" cy="33548"/>
          </a:xfrm>
        </p:grpSpPr>
        <p:sp>
          <p:nvSpPr>
            <p:cNvPr id="8" name="Freeform 8">
              <a:extLst>
                <a:ext uri="{FF2B5EF4-FFF2-40B4-BE49-F238E27FC236}">
                  <a16:creationId xmlns:a16="http://schemas.microsoft.com/office/drawing/2014/main" id="{601C4604-A979-DB01-E79F-20C57795AFF9}"/>
                </a:ext>
              </a:extLst>
            </p:cNvPr>
            <p:cNvSpPr/>
            <p:nvPr/>
          </p:nvSpPr>
          <p:spPr>
            <a:xfrm>
              <a:off x="0" y="0"/>
              <a:ext cx="4323109" cy="33548"/>
            </a:xfrm>
            <a:custGeom>
              <a:avLst/>
              <a:gdLst/>
              <a:ahLst/>
              <a:cxnLst/>
              <a:rect l="l" t="t" r="r" b="b"/>
              <a:pathLst>
                <a:path w="4323109" h="33548">
                  <a:moveTo>
                    <a:pt x="0" y="0"/>
                  </a:moveTo>
                  <a:lnTo>
                    <a:pt x="4323109" y="0"/>
                  </a:lnTo>
                  <a:lnTo>
                    <a:pt x="4323109" y="33548"/>
                  </a:lnTo>
                  <a:lnTo>
                    <a:pt x="0" y="33548"/>
                  </a:lnTo>
                  <a:close/>
                </a:path>
              </a:pathLst>
            </a:custGeom>
            <a:solidFill>
              <a:srgbClr val="146839"/>
            </a:solidFill>
          </p:spPr>
          <p:txBody>
            <a:bodyPr/>
            <a:lstStyle/>
            <a:p>
              <a:endParaRPr lang="en-US"/>
            </a:p>
          </p:txBody>
        </p:sp>
        <p:sp>
          <p:nvSpPr>
            <p:cNvPr id="9" name="TextBox 9">
              <a:extLst>
                <a:ext uri="{FF2B5EF4-FFF2-40B4-BE49-F238E27FC236}">
                  <a16:creationId xmlns:a16="http://schemas.microsoft.com/office/drawing/2014/main" id="{8131902C-85EB-30F6-5E06-C0EC1EA0BC5A}"/>
                </a:ext>
              </a:extLst>
            </p:cNvPr>
            <p:cNvSpPr txBox="1"/>
            <p:nvPr/>
          </p:nvSpPr>
          <p:spPr>
            <a:xfrm>
              <a:off x="0" y="-38100"/>
              <a:ext cx="4323108" cy="71648"/>
            </a:xfrm>
            <a:prstGeom prst="rect">
              <a:avLst/>
            </a:prstGeom>
          </p:spPr>
          <p:txBody>
            <a:bodyPr lIns="27093" tIns="27093" rIns="27093" bIns="27093" rtlCol="0" anchor="ctr"/>
            <a:lstStyle/>
            <a:p>
              <a:pPr algn="ctr">
                <a:lnSpc>
                  <a:spcPts val="1418"/>
                </a:lnSpc>
              </a:pPr>
              <a:endParaRPr/>
            </a:p>
          </p:txBody>
        </p:sp>
      </p:grpSp>
      <p:grpSp>
        <p:nvGrpSpPr>
          <p:cNvPr id="10" name="Group 10">
            <a:extLst>
              <a:ext uri="{FF2B5EF4-FFF2-40B4-BE49-F238E27FC236}">
                <a16:creationId xmlns:a16="http://schemas.microsoft.com/office/drawing/2014/main" id="{13BD5FEA-9521-5F25-1270-5F6FE14FB665}"/>
              </a:ext>
            </a:extLst>
          </p:cNvPr>
          <p:cNvGrpSpPr>
            <a:grpSpLocks noChangeAspect="1"/>
          </p:cNvGrpSpPr>
          <p:nvPr/>
        </p:nvGrpSpPr>
        <p:grpSpPr>
          <a:xfrm>
            <a:off x="6987721" y="704"/>
            <a:ext cx="2765879" cy="4647952"/>
            <a:chOff x="0" y="0"/>
            <a:chExt cx="3687839" cy="6197270"/>
          </a:xfrm>
        </p:grpSpPr>
        <p:sp>
          <p:nvSpPr>
            <p:cNvPr id="11" name="Freeform 11">
              <a:extLst>
                <a:ext uri="{FF2B5EF4-FFF2-40B4-BE49-F238E27FC236}">
                  <a16:creationId xmlns:a16="http://schemas.microsoft.com/office/drawing/2014/main" id="{88F48D33-3468-A1D7-847A-78C8848B4D0F}"/>
                </a:ext>
              </a:extLst>
            </p:cNvPr>
            <p:cNvSpPr/>
            <p:nvPr/>
          </p:nvSpPr>
          <p:spPr>
            <a:xfrm>
              <a:off x="10160" y="0"/>
              <a:ext cx="3677666" cy="5941823"/>
            </a:xfrm>
            <a:custGeom>
              <a:avLst/>
              <a:gdLst/>
              <a:ahLst/>
              <a:cxnLst/>
              <a:rect l="l" t="t" r="r" b="b"/>
              <a:pathLst>
                <a:path w="3677666" h="5941823">
                  <a:moveTo>
                    <a:pt x="0" y="0"/>
                  </a:moveTo>
                  <a:cubicBezTo>
                    <a:pt x="826389" y="462915"/>
                    <a:pt x="1321435" y="1350645"/>
                    <a:pt x="1304798" y="2244217"/>
                  </a:cubicBezTo>
                  <a:cubicBezTo>
                    <a:pt x="1301242" y="2433066"/>
                    <a:pt x="1311275" y="2617851"/>
                    <a:pt x="1334770" y="2798191"/>
                  </a:cubicBezTo>
                  <a:cubicBezTo>
                    <a:pt x="1340866" y="2844546"/>
                    <a:pt x="1347597" y="2890647"/>
                    <a:pt x="1355471" y="2936367"/>
                  </a:cubicBezTo>
                  <a:cubicBezTo>
                    <a:pt x="1502918" y="3811016"/>
                    <a:pt x="1964309" y="4581271"/>
                    <a:pt x="2673223" y="5222367"/>
                  </a:cubicBezTo>
                  <a:cubicBezTo>
                    <a:pt x="2826385" y="5360924"/>
                    <a:pt x="2989580" y="5494782"/>
                    <a:pt x="3162046" y="5618988"/>
                  </a:cubicBezTo>
                  <a:lnTo>
                    <a:pt x="3162173" y="5619116"/>
                  </a:lnTo>
                  <a:cubicBezTo>
                    <a:pt x="3198368" y="5645278"/>
                    <a:pt x="3235071" y="5670931"/>
                    <a:pt x="3272282" y="5696078"/>
                  </a:cubicBezTo>
                  <a:cubicBezTo>
                    <a:pt x="3402711" y="5784597"/>
                    <a:pt x="3537966" y="5867274"/>
                    <a:pt x="3677666" y="5941823"/>
                  </a:cubicBezTo>
                  <a:lnTo>
                    <a:pt x="3677666" y="0"/>
                  </a:lnTo>
                  <a:close/>
                </a:path>
              </a:pathLst>
            </a:custGeom>
            <a:solidFill>
              <a:srgbClr val="146839"/>
            </a:solidFill>
          </p:spPr>
          <p:txBody>
            <a:bodyPr/>
            <a:lstStyle/>
            <a:p>
              <a:endParaRPr lang="en-US"/>
            </a:p>
          </p:txBody>
        </p:sp>
      </p:grpSp>
      <p:grpSp>
        <p:nvGrpSpPr>
          <p:cNvPr id="12" name="Group 12">
            <a:extLst>
              <a:ext uri="{FF2B5EF4-FFF2-40B4-BE49-F238E27FC236}">
                <a16:creationId xmlns:a16="http://schemas.microsoft.com/office/drawing/2014/main" id="{493AF4CC-F1DF-66F0-34D1-3C7E6F2B4AC9}"/>
              </a:ext>
            </a:extLst>
          </p:cNvPr>
          <p:cNvGrpSpPr>
            <a:grpSpLocks noChangeAspect="1"/>
          </p:cNvGrpSpPr>
          <p:nvPr/>
        </p:nvGrpSpPr>
        <p:grpSpPr>
          <a:xfrm>
            <a:off x="7239571" y="15515"/>
            <a:ext cx="2514028" cy="4024808"/>
            <a:chOff x="0" y="0"/>
            <a:chExt cx="3352038" cy="5366410"/>
          </a:xfrm>
        </p:grpSpPr>
        <p:sp>
          <p:nvSpPr>
            <p:cNvPr id="13" name="Freeform 13">
              <a:extLst>
                <a:ext uri="{FF2B5EF4-FFF2-40B4-BE49-F238E27FC236}">
                  <a16:creationId xmlns:a16="http://schemas.microsoft.com/office/drawing/2014/main" id="{571F24E4-574B-CB67-12A5-3E5D2A8DAEEB}"/>
                </a:ext>
              </a:extLst>
            </p:cNvPr>
            <p:cNvSpPr/>
            <p:nvPr/>
          </p:nvSpPr>
          <p:spPr>
            <a:xfrm>
              <a:off x="0" y="0"/>
              <a:ext cx="3352038" cy="5366385"/>
            </a:xfrm>
            <a:custGeom>
              <a:avLst/>
              <a:gdLst/>
              <a:ahLst/>
              <a:cxnLst/>
              <a:rect l="l" t="t" r="r" b="b"/>
              <a:pathLst>
                <a:path w="3352038" h="5366385">
                  <a:moveTo>
                    <a:pt x="0" y="0"/>
                  </a:moveTo>
                  <a:cubicBezTo>
                    <a:pt x="691642" y="455422"/>
                    <a:pt x="1125347" y="1220597"/>
                    <a:pt x="1158748" y="2011680"/>
                  </a:cubicBezTo>
                  <a:cubicBezTo>
                    <a:pt x="1166749" y="2200402"/>
                    <a:pt x="1188085" y="2384425"/>
                    <a:pt x="1222502" y="2563368"/>
                  </a:cubicBezTo>
                  <a:cubicBezTo>
                    <a:pt x="1231265" y="2609342"/>
                    <a:pt x="1241044" y="2654935"/>
                    <a:pt x="1251458" y="2700147"/>
                  </a:cubicBezTo>
                  <a:cubicBezTo>
                    <a:pt x="1451864" y="3565779"/>
                    <a:pt x="1959229" y="4310507"/>
                    <a:pt x="2705989" y="4913503"/>
                  </a:cubicBezTo>
                  <a:cubicBezTo>
                    <a:pt x="2785745" y="4978019"/>
                    <a:pt x="2867914" y="5041011"/>
                    <a:pt x="2952496" y="5102479"/>
                  </a:cubicBezTo>
                  <a:cubicBezTo>
                    <a:pt x="2994787" y="5133086"/>
                    <a:pt x="3037713" y="5163439"/>
                    <a:pt x="3081020" y="5193030"/>
                  </a:cubicBezTo>
                  <a:cubicBezTo>
                    <a:pt x="3126105" y="5223891"/>
                    <a:pt x="3171952" y="5254244"/>
                    <a:pt x="3218307" y="5283835"/>
                  </a:cubicBezTo>
                  <a:cubicBezTo>
                    <a:pt x="3262376" y="5312029"/>
                    <a:pt x="3306953" y="5339588"/>
                    <a:pt x="3352038" y="5366385"/>
                  </a:cubicBezTo>
                  <a:lnTo>
                    <a:pt x="3352038" y="0"/>
                  </a:lnTo>
                  <a:close/>
                </a:path>
              </a:pathLst>
            </a:custGeom>
            <a:blipFill>
              <a:blip r:embed="rId5"/>
              <a:stretch>
                <a:fillRect l="-2273" t="-6769" r="-19838" b="-7644"/>
              </a:stretch>
            </a:blipFill>
          </p:spPr>
          <p:txBody>
            <a:bodyPr/>
            <a:lstStyle/>
            <a:p>
              <a:endParaRPr lang="en-US"/>
            </a:p>
          </p:txBody>
        </p:sp>
      </p:grpSp>
      <p:sp>
        <p:nvSpPr>
          <p:cNvPr id="14" name="Freeform 14">
            <a:extLst>
              <a:ext uri="{FF2B5EF4-FFF2-40B4-BE49-F238E27FC236}">
                <a16:creationId xmlns:a16="http://schemas.microsoft.com/office/drawing/2014/main" id="{F521882C-3009-6E92-F254-E9E2D6995686}"/>
              </a:ext>
            </a:extLst>
          </p:cNvPr>
          <p:cNvSpPr/>
          <p:nvPr/>
        </p:nvSpPr>
        <p:spPr>
          <a:xfrm>
            <a:off x="7968329" y="1239449"/>
            <a:ext cx="1487024" cy="1487043"/>
          </a:xfrm>
          <a:custGeom>
            <a:avLst/>
            <a:gdLst/>
            <a:ahLst/>
            <a:cxnLst/>
            <a:rect l="l" t="t" r="r" b="b"/>
            <a:pathLst>
              <a:path w="1487024" h="1487043">
                <a:moveTo>
                  <a:pt x="0" y="0"/>
                </a:moveTo>
                <a:lnTo>
                  <a:pt x="1487024" y="0"/>
                </a:lnTo>
                <a:lnTo>
                  <a:pt x="1487024" y="1487043"/>
                </a:lnTo>
                <a:lnTo>
                  <a:pt x="0" y="14870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155C8D60-C804-3C19-4D87-EC62512482BD}"/>
              </a:ext>
            </a:extLst>
          </p:cNvPr>
          <p:cNvSpPr/>
          <p:nvPr/>
        </p:nvSpPr>
        <p:spPr>
          <a:xfrm>
            <a:off x="7968329" y="2823104"/>
            <a:ext cx="1487024" cy="1487033"/>
          </a:xfrm>
          <a:custGeom>
            <a:avLst/>
            <a:gdLst/>
            <a:ahLst/>
            <a:cxnLst/>
            <a:rect l="l" t="t" r="r" b="b"/>
            <a:pathLst>
              <a:path w="1487024" h="1487033">
                <a:moveTo>
                  <a:pt x="0" y="0"/>
                </a:moveTo>
                <a:lnTo>
                  <a:pt x="1487024" y="0"/>
                </a:lnTo>
                <a:lnTo>
                  <a:pt x="1487024" y="1487034"/>
                </a:lnTo>
                <a:lnTo>
                  <a:pt x="0" y="1487034"/>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6" name="Group 16">
            <a:extLst>
              <a:ext uri="{FF2B5EF4-FFF2-40B4-BE49-F238E27FC236}">
                <a16:creationId xmlns:a16="http://schemas.microsoft.com/office/drawing/2014/main" id="{AD40B420-48AC-79B2-8116-A816009A3373}"/>
              </a:ext>
            </a:extLst>
          </p:cNvPr>
          <p:cNvGrpSpPr>
            <a:grpSpLocks noChangeAspect="1"/>
          </p:cNvGrpSpPr>
          <p:nvPr/>
        </p:nvGrpSpPr>
        <p:grpSpPr>
          <a:xfrm>
            <a:off x="8015183" y="1296875"/>
            <a:ext cx="1372181" cy="1372191"/>
            <a:chOff x="0" y="0"/>
            <a:chExt cx="1829575" cy="1829587"/>
          </a:xfrm>
        </p:grpSpPr>
        <p:sp>
          <p:nvSpPr>
            <p:cNvPr id="17" name="Freeform 17">
              <a:extLst>
                <a:ext uri="{FF2B5EF4-FFF2-40B4-BE49-F238E27FC236}">
                  <a16:creationId xmlns:a16="http://schemas.microsoft.com/office/drawing/2014/main" id="{504AEEDB-1434-E9CA-170A-0DE8CA87E04F}"/>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9"/>
              <a:stretch>
                <a:fillRect l="-25136" r="-25136"/>
              </a:stretch>
            </a:blipFill>
          </p:spPr>
          <p:txBody>
            <a:bodyPr/>
            <a:lstStyle/>
            <a:p>
              <a:endParaRPr lang="en-US"/>
            </a:p>
          </p:txBody>
        </p:sp>
      </p:grpSp>
      <p:grpSp>
        <p:nvGrpSpPr>
          <p:cNvPr id="18" name="Group 18">
            <a:extLst>
              <a:ext uri="{FF2B5EF4-FFF2-40B4-BE49-F238E27FC236}">
                <a16:creationId xmlns:a16="http://schemas.microsoft.com/office/drawing/2014/main" id="{C504CEE4-FF29-A149-1292-6DDB8B543102}"/>
              </a:ext>
            </a:extLst>
          </p:cNvPr>
          <p:cNvGrpSpPr>
            <a:grpSpLocks noChangeAspect="1"/>
          </p:cNvGrpSpPr>
          <p:nvPr/>
        </p:nvGrpSpPr>
        <p:grpSpPr>
          <a:xfrm>
            <a:off x="8015183" y="2880530"/>
            <a:ext cx="1372181" cy="1372181"/>
            <a:chOff x="0" y="0"/>
            <a:chExt cx="1829575" cy="1829575"/>
          </a:xfrm>
        </p:grpSpPr>
        <p:sp>
          <p:nvSpPr>
            <p:cNvPr id="19" name="Freeform 19">
              <a:extLst>
                <a:ext uri="{FF2B5EF4-FFF2-40B4-BE49-F238E27FC236}">
                  <a16:creationId xmlns:a16="http://schemas.microsoft.com/office/drawing/2014/main" id="{9EF05999-8E64-F7A7-BA98-A74A8E207026}"/>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10"/>
              <a:stretch>
                <a:fillRect l="-25136" r="-25136"/>
              </a:stretch>
            </a:blipFill>
          </p:spPr>
          <p:txBody>
            <a:bodyPr/>
            <a:lstStyle/>
            <a:p>
              <a:endParaRPr lang="en-US"/>
            </a:p>
          </p:txBody>
        </p:sp>
      </p:grpSp>
      <p:sp>
        <p:nvSpPr>
          <p:cNvPr id="21" name="TextBox 21">
            <a:extLst>
              <a:ext uri="{FF2B5EF4-FFF2-40B4-BE49-F238E27FC236}">
                <a16:creationId xmlns:a16="http://schemas.microsoft.com/office/drawing/2014/main" id="{6A3708D9-6C7A-EA35-BD0E-83323F287FFF}"/>
              </a:ext>
            </a:extLst>
          </p:cNvPr>
          <p:cNvSpPr txBox="1"/>
          <p:nvPr/>
        </p:nvSpPr>
        <p:spPr>
          <a:xfrm>
            <a:off x="7760677" y="5669002"/>
            <a:ext cx="1902329" cy="269048"/>
          </a:xfrm>
          <a:prstGeom prst="rect">
            <a:avLst/>
          </a:prstGeom>
        </p:spPr>
        <p:txBody>
          <a:bodyPr lIns="0" tIns="0" rIns="0" bIns="0" rtlCol="0" anchor="t">
            <a:spAutoFit/>
          </a:bodyPr>
          <a:lstStyle/>
          <a:p>
            <a:pPr algn="r">
              <a:lnSpc>
                <a:spcPts val="2240"/>
              </a:lnSpc>
            </a:pPr>
            <a:r>
              <a:rPr lang="en-US" sz="1600" dirty="0">
                <a:solidFill>
                  <a:srgbClr val="000000"/>
                </a:solidFill>
                <a:latin typeface="Poppins"/>
                <a:ea typeface="Poppins"/>
                <a:cs typeface="Poppins"/>
                <a:sym typeface="Poppins"/>
              </a:rPr>
              <a:t>Slide 6  |  </a:t>
            </a:r>
          </a:p>
        </p:txBody>
      </p:sp>
      <p:sp>
        <p:nvSpPr>
          <p:cNvPr id="20" name="TextBox 19">
            <a:extLst>
              <a:ext uri="{FF2B5EF4-FFF2-40B4-BE49-F238E27FC236}">
                <a16:creationId xmlns:a16="http://schemas.microsoft.com/office/drawing/2014/main" id="{0F050938-CC90-2437-38E4-3ED9321547FA}"/>
              </a:ext>
            </a:extLst>
          </p:cNvPr>
          <p:cNvSpPr txBox="1"/>
          <p:nvPr/>
        </p:nvSpPr>
        <p:spPr>
          <a:xfrm>
            <a:off x="535440" y="2998780"/>
            <a:ext cx="7310774" cy="1331134"/>
          </a:xfrm>
          <a:prstGeom prst="rect">
            <a:avLst/>
          </a:prstGeom>
          <a:noFill/>
        </p:spPr>
        <p:txBody>
          <a:bodyPr wrap="square" rtlCol="0">
            <a:spAutoFit/>
          </a:bodyPr>
          <a:lstStyle/>
          <a:p>
            <a:pPr algn="l">
              <a:lnSpc>
                <a:spcPts val="1495"/>
              </a:lnSpc>
            </a:pPr>
            <a:r>
              <a:rPr lang="en-US" sz="2800" dirty="0">
                <a:solidFill>
                  <a:schemeClr val="tx1">
                    <a:lumMod val="85000"/>
                    <a:lumOff val="15000"/>
                  </a:schemeClr>
                </a:solidFill>
                <a:latin typeface="Poppins"/>
                <a:ea typeface="Poppins"/>
                <a:cs typeface="Poppins"/>
                <a:sym typeface="Poppins"/>
              </a:rPr>
              <a:t>Sector Regulation</a:t>
            </a:r>
          </a:p>
          <a:p>
            <a:pPr algn="l">
              <a:lnSpc>
                <a:spcPts val="1495"/>
              </a:lnSpc>
            </a:pPr>
            <a:endParaRPr lang="en-US" sz="3200" dirty="0">
              <a:solidFill>
                <a:srgbClr val="000000"/>
              </a:solidFill>
              <a:latin typeface="Poppins"/>
              <a:ea typeface="Poppins"/>
              <a:cs typeface="Poppins"/>
              <a:sym typeface="Poppins"/>
            </a:endParaRPr>
          </a:p>
          <a:p>
            <a:pPr algn="l">
              <a:lnSpc>
                <a:spcPts val="1495"/>
              </a:lnSpc>
            </a:pPr>
            <a:endParaRPr lang="en-US" sz="2400" dirty="0">
              <a:solidFill>
                <a:srgbClr val="000000"/>
              </a:solidFill>
              <a:latin typeface="Poppins"/>
              <a:ea typeface="Poppins"/>
              <a:cs typeface="Poppins"/>
              <a:sym typeface="Poppins"/>
            </a:endParaRPr>
          </a:p>
          <a:p>
            <a:pPr algn="l">
              <a:lnSpc>
                <a:spcPts val="1495"/>
              </a:lnSpc>
            </a:pPr>
            <a:endParaRPr lang="en-US" sz="2000" dirty="0">
              <a:solidFill>
                <a:srgbClr val="000000"/>
              </a:solidFill>
              <a:latin typeface="Poppins"/>
              <a:ea typeface="Poppins"/>
              <a:cs typeface="Poppins"/>
              <a:sym typeface="Poppins"/>
            </a:endParaRPr>
          </a:p>
          <a:p>
            <a:pPr algn="l">
              <a:lnSpc>
                <a:spcPts val="1495"/>
              </a:lnSpc>
            </a:pPr>
            <a:endParaRPr lang="en-US" sz="2000" dirty="0">
              <a:solidFill>
                <a:srgbClr val="000000"/>
              </a:solidFill>
              <a:latin typeface="Poppins"/>
              <a:ea typeface="Poppins"/>
              <a:cs typeface="Poppins"/>
              <a:sym typeface="Poppins"/>
            </a:endParaRPr>
          </a:p>
          <a:p>
            <a:r>
              <a:rPr lang="en-ZA" dirty="0"/>
              <a:t>		</a:t>
            </a:r>
            <a:endParaRPr lang="en-ZA" b="1" dirty="0">
              <a:latin typeface="Poppins" panose="00000500000000000000" pitchFamily="2" charset="0"/>
              <a:cs typeface="Poppins" panose="00000500000000000000" pitchFamily="2" charset="0"/>
            </a:endParaRPr>
          </a:p>
        </p:txBody>
      </p:sp>
      <p:pic>
        <p:nvPicPr>
          <p:cNvPr id="23" name="Graphic 22">
            <a:extLst>
              <a:ext uri="{FF2B5EF4-FFF2-40B4-BE49-F238E27FC236}">
                <a16:creationId xmlns:a16="http://schemas.microsoft.com/office/drawing/2014/main" id="{5126ADA5-D96E-0A12-85F0-52109C3279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46155" y="6308508"/>
            <a:ext cx="1031245" cy="1006692"/>
          </a:xfrm>
          <a:prstGeom prst="rect">
            <a:avLst/>
          </a:prstGeom>
        </p:spPr>
      </p:pic>
    </p:spTree>
    <p:extLst>
      <p:ext uri="{BB962C8B-B14F-4D97-AF65-F5344CB8AC3E}">
        <p14:creationId xmlns:p14="http://schemas.microsoft.com/office/powerpoint/2010/main" val="1726695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566C0-A012-505F-E81A-BF5FDDBD2492}"/>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97D9925C-D79B-7462-BCFB-9B6BDA253CB5}"/>
              </a:ext>
            </a:extLst>
          </p:cNvPr>
          <p:cNvSpPr/>
          <p:nvPr/>
        </p:nvSpPr>
        <p:spPr>
          <a:xfrm>
            <a:off x="8380350" y="5672979"/>
            <a:ext cx="253608" cy="322880"/>
          </a:xfrm>
          <a:custGeom>
            <a:avLst/>
            <a:gdLst/>
            <a:ahLst/>
            <a:cxnLst/>
            <a:rect l="l" t="t" r="r" b="b"/>
            <a:pathLst>
              <a:path w="253608" h="322880">
                <a:moveTo>
                  <a:pt x="0" y="0"/>
                </a:moveTo>
                <a:lnTo>
                  <a:pt x="253608" y="0"/>
                </a:lnTo>
                <a:lnTo>
                  <a:pt x="253608" y="322881"/>
                </a:lnTo>
                <a:lnTo>
                  <a:pt x="0" y="322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5CE61891-E99D-248D-B68F-D966A4286EF6}"/>
              </a:ext>
            </a:extLst>
          </p:cNvPr>
          <p:cNvSpPr/>
          <p:nvPr/>
        </p:nvSpPr>
        <p:spPr>
          <a:xfrm>
            <a:off x="0" y="6229844"/>
            <a:ext cx="2540060" cy="1313956"/>
          </a:xfrm>
          <a:custGeom>
            <a:avLst/>
            <a:gdLst/>
            <a:ahLst/>
            <a:cxnLst/>
            <a:rect l="l" t="t" r="r" b="b"/>
            <a:pathLst>
              <a:path w="2540060" h="1266855">
                <a:moveTo>
                  <a:pt x="0" y="0"/>
                </a:moveTo>
                <a:lnTo>
                  <a:pt x="2540060" y="0"/>
                </a:lnTo>
                <a:lnTo>
                  <a:pt x="2540060" y="1266854"/>
                </a:lnTo>
                <a:lnTo>
                  <a:pt x="0" y="1266854"/>
                </a:lnTo>
                <a:lnTo>
                  <a:pt x="0" y="0"/>
                </a:lnTo>
                <a:close/>
              </a:path>
            </a:pathLst>
          </a:custGeom>
          <a:blipFill>
            <a:blip r:embed="rId4"/>
            <a:stretch>
              <a:fillRect/>
            </a:stretch>
          </a:blipFill>
        </p:spPr>
        <p:txBody>
          <a:bodyPr/>
          <a:lstStyle/>
          <a:p>
            <a:endParaRPr lang="en-US" dirty="0"/>
          </a:p>
        </p:txBody>
      </p:sp>
      <p:grpSp>
        <p:nvGrpSpPr>
          <p:cNvPr id="7" name="Group 7">
            <a:extLst>
              <a:ext uri="{FF2B5EF4-FFF2-40B4-BE49-F238E27FC236}">
                <a16:creationId xmlns:a16="http://schemas.microsoft.com/office/drawing/2014/main" id="{B138006D-BBF8-981E-24EB-784B2C777E43}"/>
              </a:ext>
            </a:extLst>
          </p:cNvPr>
          <p:cNvGrpSpPr/>
          <p:nvPr/>
        </p:nvGrpSpPr>
        <p:grpSpPr>
          <a:xfrm>
            <a:off x="0" y="6229844"/>
            <a:ext cx="9753600" cy="75689"/>
            <a:chOff x="0" y="0"/>
            <a:chExt cx="4323108" cy="33548"/>
          </a:xfrm>
        </p:grpSpPr>
        <p:sp>
          <p:nvSpPr>
            <p:cNvPr id="8" name="Freeform 8">
              <a:extLst>
                <a:ext uri="{FF2B5EF4-FFF2-40B4-BE49-F238E27FC236}">
                  <a16:creationId xmlns:a16="http://schemas.microsoft.com/office/drawing/2014/main" id="{606BA307-902B-2CF8-1B43-BCA9E438657B}"/>
                </a:ext>
              </a:extLst>
            </p:cNvPr>
            <p:cNvSpPr/>
            <p:nvPr/>
          </p:nvSpPr>
          <p:spPr>
            <a:xfrm>
              <a:off x="0" y="0"/>
              <a:ext cx="4323109" cy="33548"/>
            </a:xfrm>
            <a:custGeom>
              <a:avLst/>
              <a:gdLst/>
              <a:ahLst/>
              <a:cxnLst/>
              <a:rect l="l" t="t" r="r" b="b"/>
              <a:pathLst>
                <a:path w="4323109" h="33548">
                  <a:moveTo>
                    <a:pt x="0" y="0"/>
                  </a:moveTo>
                  <a:lnTo>
                    <a:pt x="4323109" y="0"/>
                  </a:lnTo>
                  <a:lnTo>
                    <a:pt x="4323109" y="33548"/>
                  </a:lnTo>
                  <a:lnTo>
                    <a:pt x="0" y="33548"/>
                  </a:lnTo>
                  <a:close/>
                </a:path>
              </a:pathLst>
            </a:custGeom>
            <a:solidFill>
              <a:srgbClr val="146839"/>
            </a:solidFill>
          </p:spPr>
          <p:txBody>
            <a:bodyPr/>
            <a:lstStyle/>
            <a:p>
              <a:endParaRPr lang="en-US"/>
            </a:p>
          </p:txBody>
        </p:sp>
        <p:sp>
          <p:nvSpPr>
            <p:cNvPr id="9" name="TextBox 9">
              <a:extLst>
                <a:ext uri="{FF2B5EF4-FFF2-40B4-BE49-F238E27FC236}">
                  <a16:creationId xmlns:a16="http://schemas.microsoft.com/office/drawing/2014/main" id="{49C1704E-84F7-ADBE-82B6-D8D60568F376}"/>
                </a:ext>
              </a:extLst>
            </p:cNvPr>
            <p:cNvSpPr txBox="1"/>
            <p:nvPr/>
          </p:nvSpPr>
          <p:spPr>
            <a:xfrm>
              <a:off x="0" y="-38100"/>
              <a:ext cx="4323108" cy="71648"/>
            </a:xfrm>
            <a:prstGeom prst="rect">
              <a:avLst/>
            </a:prstGeom>
          </p:spPr>
          <p:txBody>
            <a:bodyPr lIns="27093" tIns="27093" rIns="27093" bIns="27093" rtlCol="0" anchor="ctr"/>
            <a:lstStyle/>
            <a:p>
              <a:pPr algn="ctr">
                <a:lnSpc>
                  <a:spcPts val="1418"/>
                </a:lnSpc>
              </a:pPr>
              <a:endParaRPr/>
            </a:p>
          </p:txBody>
        </p:sp>
      </p:grpSp>
      <p:grpSp>
        <p:nvGrpSpPr>
          <p:cNvPr id="10" name="Group 10">
            <a:extLst>
              <a:ext uri="{FF2B5EF4-FFF2-40B4-BE49-F238E27FC236}">
                <a16:creationId xmlns:a16="http://schemas.microsoft.com/office/drawing/2014/main" id="{1E5BB19E-C232-5A25-D04D-FDAFDD9D4C90}"/>
              </a:ext>
            </a:extLst>
          </p:cNvPr>
          <p:cNvGrpSpPr>
            <a:grpSpLocks noChangeAspect="1"/>
          </p:cNvGrpSpPr>
          <p:nvPr/>
        </p:nvGrpSpPr>
        <p:grpSpPr>
          <a:xfrm>
            <a:off x="6987721" y="704"/>
            <a:ext cx="2765879" cy="4647952"/>
            <a:chOff x="0" y="0"/>
            <a:chExt cx="3687839" cy="6197270"/>
          </a:xfrm>
        </p:grpSpPr>
        <p:sp>
          <p:nvSpPr>
            <p:cNvPr id="11" name="Freeform 11">
              <a:extLst>
                <a:ext uri="{FF2B5EF4-FFF2-40B4-BE49-F238E27FC236}">
                  <a16:creationId xmlns:a16="http://schemas.microsoft.com/office/drawing/2014/main" id="{D680C1DF-FA13-5333-1D76-71CBB1E29C85}"/>
                </a:ext>
              </a:extLst>
            </p:cNvPr>
            <p:cNvSpPr/>
            <p:nvPr/>
          </p:nvSpPr>
          <p:spPr>
            <a:xfrm>
              <a:off x="10160" y="0"/>
              <a:ext cx="3677666" cy="5941823"/>
            </a:xfrm>
            <a:custGeom>
              <a:avLst/>
              <a:gdLst/>
              <a:ahLst/>
              <a:cxnLst/>
              <a:rect l="l" t="t" r="r" b="b"/>
              <a:pathLst>
                <a:path w="3677666" h="5941823">
                  <a:moveTo>
                    <a:pt x="0" y="0"/>
                  </a:moveTo>
                  <a:cubicBezTo>
                    <a:pt x="826389" y="462915"/>
                    <a:pt x="1321435" y="1350645"/>
                    <a:pt x="1304798" y="2244217"/>
                  </a:cubicBezTo>
                  <a:cubicBezTo>
                    <a:pt x="1301242" y="2433066"/>
                    <a:pt x="1311275" y="2617851"/>
                    <a:pt x="1334770" y="2798191"/>
                  </a:cubicBezTo>
                  <a:cubicBezTo>
                    <a:pt x="1340866" y="2844546"/>
                    <a:pt x="1347597" y="2890647"/>
                    <a:pt x="1355471" y="2936367"/>
                  </a:cubicBezTo>
                  <a:cubicBezTo>
                    <a:pt x="1502918" y="3811016"/>
                    <a:pt x="1964309" y="4581271"/>
                    <a:pt x="2673223" y="5222367"/>
                  </a:cubicBezTo>
                  <a:cubicBezTo>
                    <a:pt x="2826385" y="5360924"/>
                    <a:pt x="2989580" y="5494782"/>
                    <a:pt x="3162046" y="5618988"/>
                  </a:cubicBezTo>
                  <a:lnTo>
                    <a:pt x="3162173" y="5619116"/>
                  </a:lnTo>
                  <a:cubicBezTo>
                    <a:pt x="3198368" y="5645278"/>
                    <a:pt x="3235071" y="5670931"/>
                    <a:pt x="3272282" y="5696078"/>
                  </a:cubicBezTo>
                  <a:cubicBezTo>
                    <a:pt x="3402711" y="5784597"/>
                    <a:pt x="3537966" y="5867274"/>
                    <a:pt x="3677666" y="5941823"/>
                  </a:cubicBezTo>
                  <a:lnTo>
                    <a:pt x="3677666" y="0"/>
                  </a:lnTo>
                  <a:close/>
                </a:path>
              </a:pathLst>
            </a:custGeom>
            <a:solidFill>
              <a:srgbClr val="146839"/>
            </a:solidFill>
          </p:spPr>
          <p:txBody>
            <a:bodyPr/>
            <a:lstStyle/>
            <a:p>
              <a:endParaRPr lang="en-US"/>
            </a:p>
          </p:txBody>
        </p:sp>
      </p:grpSp>
      <p:grpSp>
        <p:nvGrpSpPr>
          <p:cNvPr id="12" name="Group 12">
            <a:extLst>
              <a:ext uri="{FF2B5EF4-FFF2-40B4-BE49-F238E27FC236}">
                <a16:creationId xmlns:a16="http://schemas.microsoft.com/office/drawing/2014/main" id="{0DC2A02C-7182-1E92-224E-6A1E067B3014}"/>
              </a:ext>
            </a:extLst>
          </p:cNvPr>
          <p:cNvGrpSpPr>
            <a:grpSpLocks noChangeAspect="1"/>
          </p:cNvGrpSpPr>
          <p:nvPr/>
        </p:nvGrpSpPr>
        <p:grpSpPr>
          <a:xfrm>
            <a:off x="7239571" y="15515"/>
            <a:ext cx="2514028" cy="4024808"/>
            <a:chOff x="0" y="0"/>
            <a:chExt cx="3352038" cy="5366410"/>
          </a:xfrm>
        </p:grpSpPr>
        <p:sp>
          <p:nvSpPr>
            <p:cNvPr id="13" name="Freeform 13">
              <a:extLst>
                <a:ext uri="{FF2B5EF4-FFF2-40B4-BE49-F238E27FC236}">
                  <a16:creationId xmlns:a16="http://schemas.microsoft.com/office/drawing/2014/main" id="{2BC7CEE7-A74D-0F91-1684-E0128FAD1744}"/>
                </a:ext>
              </a:extLst>
            </p:cNvPr>
            <p:cNvSpPr/>
            <p:nvPr/>
          </p:nvSpPr>
          <p:spPr>
            <a:xfrm>
              <a:off x="0" y="0"/>
              <a:ext cx="3352038" cy="5366385"/>
            </a:xfrm>
            <a:custGeom>
              <a:avLst/>
              <a:gdLst/>
              <a:ahLst/>
              <a:cxnLst/>
              <a:rect l="l" t="t" r="r" b="b"/>
              <a:pathLst>
                <a:path w="3352038" h="5366385">
                  <a:moveTo>
                    <a:pt x="0" y="0"/>
                  </a:moveTo>
                  <a:cubicBezTo>
                    <a:pt x="691642" y="455422"/>
                    <a:pt x="1125347" y="1220597"/>
                    <a:pt x="1158748" y="2011680"/>
                  </a:cubicBezTo>
                  <a:cubicBezTo>
                    <a:pt x="1166749" y="2200402"/>
                    <a:pt x="1188085" y="2384425"/>
                    <a:pt x="1222502" y="2563368"/>
                  </a:cubicBezTo>
                  <a:cubicBezTo>
                    <a:pt x="1231265" y="2609342"/>
                    <a:pt x="1241044" y="2654935"/>
                    <a:pt x="1251458" y="2700147"/>
                  </a:cubicBezTo>
                  <a:cubicBezTo>
                    <a:pt x="1451864" y="3565779"/>
                    <a:pt x="1959229" y="4310507"/>
                    <a:pt x="2705989" y="4913503"/>
                  </a:cubicBezTo>
                  <a:cubicBezTo>
                    <a:pt x="2785745" y="4978019"/>
                    <a:pt x="2867914" y="5041011"/>
                    <a:pt x="2952496" y="5102479"/>
                  </a:cubicBezTo>
                  <a:cubicBezTo>
                    <a:pt x="2994787" y="5133086"/>
                    <a:pt x="3037713" y="5163439"/>
                    <a:pt x="3081020" y="5193030"/>
                  </a:cubicBezTo>
                  <a:cubicBezTo>
                    <a:pt x="3126105" y="5223891"/>
                    <a:pt x="3171952" y="5254244"/>
                    <a:pt x="3218307" y="5283835"/>
                  </a:cubicBezTo>
                  <a:cubicBezTo>
                    <a:pt x="3262376" y="5312029"/>
                    <a:pt x="3306953" y="5339588"/>
                    <a:pt x="3352038" y="5366385"/>
                  </a:cubicBezTo>
                  <a:lnTo>
                    <a:pt x="3352038" y="0"/>
                  </a:lnTo>
                  <a:close/>
                </a:path>
              </a:pathLst>
            </a:custGeom>
            <a:blipFill>
              <a:blip r:embed="rId5"/>
              <a:stretch>
                <a:fillRect l="-2273" t="-6769" r="-19838" b="-7644"/>
              </a:stretch>
            </a:blipFill>
          </p:spPr>
          <p:txBody>
            <a:bodyPr/>
            <a:lstStyle/>
            <a:p>
              <a:endParaRPr lang="en-US"/>
            </a:p>
          </p:txBody>
        </p:sp>
      </p:grpSp>
      <p:sp>
        <p:nvSpPr>
          <p:cNvPr id="14" name="Freeform 14">
            <a:extLst>
              <a:ext uri="{FF2B5EF4-FFF2-40B4-BE49-F238E27FC236}">
                <a16:creationId xmlns:a16="http://schemas.microsoft.com/office/drawing/2014/main" id="{7AF9306B-A0E2-74B5-46DD-9870517C24F1}"/>
              </a:ext>
            </a:extLst>
          </p:cNvPr>
          <p:cNvSpPr/>
          <p:nvPr/>
        </p:nvSpPr>
        <p:spPr>
          <a:xfrm>
            <a:off x="7968329" y="1239449"/>
            <a:ext cx="1487024" cy="1487043"/>
          </a:xfrm>
          <a:custGeom>
            <a:avLst/>
            <a:gdLst/>
            <a:ahLst/>
            <a:cxnLst/>
            <a:rect l="l" t="t" r="r" b="b"/>
            <a:pathLst>
              <a:path w="1487024" h="1487043">
                <a:moveTo>
                  <a:pt x="0" y="0"/>
                </a:moveTo>
                <a:lnTo>
                  <a:pt x="1487024" y="0"/>
                </a:lnTo>
                <a:lnTo>
                  <a:pt x="1487024" y="1487043"/>
                </a:lnTo>
                <a:lnTo>
                  <a:pt x="0" y="14870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3F148A94-AAA4-86AD-0A4B-018C2350308B}"/>
              </a:ext>
            </a:extLst>
          </p:cNvPr>
          <p:cNvSpPr/>
          <p:nvPr/>
        </p:nvSpPr>
        <p:spPr>
          <a:xfrm>
            <a:off x="7968329" y="2823104"/>
            <a:ext cx="1487024" cy="1487033"/>
          </a:xfrm>
          <a:custGeom>
            <a:avLst/>
            <a:gdLst/>
            <a:ahLst/>
            <a:cxnLst/>
            <a:rect l="l" t="t" r="r" b="b"/>
            <a:pathLst>
              <a:path w="1487024" h="1487033">
                <a:moveTo>
                  <a:pt x="0" y="0"/>
                </a:moveTo>
                <a:lnTo>
                  <a:pt x="1487024" y="0"/>
                </a:lnTo>
                <a:lnTo>
                  <a:pt x="1487024" y="1487034"/>
                </a:lnTo>
                <a:lnTo>
                  <a:pt x="0" y="1487034"/>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6" name="Group 16">
            <a:extLst>
              <a:ext uri="{FF2B5EF4-FFF2-40B4-BE49-F238E27FC236}">
                <a16:creationId xmlns:a16="http://schemas.microsoft.com/office/drawing/2014/main" id="{9D2FF43F-D952-9E65-C35D-B6A6449430EC}"/>
              </a:ext>
            </a:extLst>
          </p:cNvPr>
          <p:cNvGrpSpPr>
            <a:grpSpLocks noChangeAspect="1"/>
          </p:cNvGrpSpPr>
          <p:nvPr/>
        </p:nvGrpSpPr>
        <p:grpSpPr>
          <a:xfrm>
            <a:off x="8015183" y="1296875"/>
            <a:ext cx="1372181" cy="1372191"/>
            <a:chOff x="0" y="0"/>
            <a:chExt cx="1829575" cy="1829587"/>
          </a:xfrm>
        </p:grpSpPr>
        <p:sp>
          <p:nvSpPr>
            <p:cNvPr id="17" name="Freeform 17">
              <a:extLst>
                <a:ext uri="{FF2B5EF4-FFF2-40B4-BE49-F238E27FC236}">
                  <a16:creationId xmlns:a16="http://schemas.microsoft.com/office/drawing/2014/main" id="{A6BA4F8B-08AB-D3BC-3E87-9ECE27E4AB0E}"/>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9"/>
              <a:stretch>
                <a:fillRect l="-25136" r="-25136"/>
              </a:stretch>
            </a:blipFill>
          </p:spPr>
          <p:txBody>
            <a:bodyPr/>
            <a:lstStyle/>
            <a:p>
              <a:endParaRPr lang="en-US"/>
            </a:p>
          </p:txBody>
        </p:sp>
      </p:grpSp>
      <p:grpSp>
        <p:nvGrpSpPr>
          <p:cNvPr id="18" name="Group 18">
            <a:extLst>
              <a:ext uri="{FF2B5EF4-FFF2-40B4-BE49-F238E27FC236}">
                <a16:creationId xmlns:a16="http://schemas.microsoft.com/office/drawing/2014/main" id="{80329A28-B063-77BC-D407-C7C12195A0AC}"/>
              </a:ext>
            </a:extLst>
          </p:cNvPr>
          <p:cNvGrpSpPr>
            <a:grpSpLocks noChangeAspect="1"/>
          </p:cNvGrpSpPr>
          <p:nvPr/>
        </p:nvGrpSpPr>
        <p:grpSpPr>
          <a:xfrm>
            <a:off x="8015183" y="2880530"/>
            <a:ext cx="1372181" cy="1372181"/>
            <a:chOff x="0" y="0"/>
            <a:chExt cx="1829575" cy="1829575"/>
          </a:xfrm>
        </p:grpSpPr>
        <p:sp>
          <p:nvSpPr>
            <p:cNvPr id="19" name="Freeform 19">
              <a:extLst>
                <a:ext uri="{FF2B5EF4-FFF2-40B4-BE49-F238E27FC236}">
                  <a16:creationId xmlns:a16="http://schemas.microsoft.com/office/drawing/2014/main" id="{2229C904-92A1-7813-7245-BA44BCBBF5C6}"/>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10"/>
              <a:stretch>
                <a:fillRect l="-25136" r="-25136"/>
              </a:stretch>
            </a:blipFill>
          </p:spPr>
          <p:txBody>
            <a:bodyPr/>
            <a:lstStyle/>
            <a:p>
              <a:endParaRPr lang="en-US"/>
            </a:p>
          </p:txBody>
        </p:sp>
      </p:grpSp>
      <p:sp>
        <p:nvSpPr>
          <p:cNvPr id="21" name="TextBox 21">
            <a:extLst>
              <a:ext uri="{FF2B5EF4-FFF2-40B4-BE49-F238E27FC236}">
                <a16:creationId xmlns:a16="http://schemas.microsoft.com/office/drawing/2014/main" id="{4F3A6178-80BB-D765-A8A5-8DB77F6CEA23}"/>
              </a:ext>
            </a:extLst>
          </p:cNvPr>
          <p:cNvSpPr txBox="1"/>
          <p:nvPr/>
        </p:nvSpPr>
        <p:spPr>
          <a:xfrm>
            <a:off x="7760677" y="5669002"/>
            <a:ext cx="1902329" cy="269048"/>
          </a:xfrm>
          <a:prstGeom prst="rect">
            <a:avLst/>
          </a:prstGeom>
        </p:spPr>
        <p:txBody>
          <a:bodyPr lIns="0" tIns="0" rIns="0" bIns="0" rtlCol="0" anchor="t">
            <a:spAutoFit/>
          </a:bodyPr>
          <a:lstStyle/>
          <a:p>
            <a:pPr algn="r">
              <a:lnSpc>
                <a:spcPts val="2240"/>
              </a:lnSpc>
            </a:pPr>
            <a:r>
              <a:rPr lang="en-US" sz="1600" dirty="0">
                <a:solidFill>
                  <a:srgbClr val="000000"/>
                </a:solidFill>
                <a:latin typeface="Poppins"/>
                <a:ea typeface="Poppins"/>
                <a:cs typeface="Poppins"/>
                <a:sym typeface="Poppins"/>
              </a:rPr>
              <a:t>Slide 7  |  </a:t>
            </a:r>
          </a:p>
        </p:txBody>
      </p:sp>
      <p:sp>
        <p:nvSpPr>
          <p:cNvPr id="20" name="TextBox 19">
            <a:extLst>
              <a:ext uri="{FF2B5EF4-FFF2-40B4-BE49-F238E27FC236}">
                <a16:creationId xmlns:a16="http://schemas.microsoft.com/office/drawing/2014/main" id="{3F206F16-B00C-2C1F-61DB-955200E2E819}"/>
              </a:ext>
            </a:extLst>
          </p:cNvPr>
          <p:cNvSpPr txBox="1"/>
          <p:nvPr/>
        </p:nvSpPr>
        <p:spPr>
          <a:xfrm>
            <a:off x="70413" y="1319060"/>
            <a:ext cx="7944761" cy="5801588"/>
          </a:xfrm>
          <a:prstGeom prst="rect">
            <a:avLst/>
          </a:prstGeom>
          <a:noFill/>
        </p:spPr>
        <p:txBody>
          <a:bodyPr wrap="square" rtlCol="0">
            <a:spAutoFit/>
          </a:bodyPr>
          <a:lstStyle/>
          <a:p>
            <a:pPr algn="just"/>
            <a:endParaRPr lang="en-ZA" sz="2000" dirty="0">
              <a:latin typeface="Arial" panose="020B0604020202020204" pitchFamily="34" charset="0"/>
              <a:ea typeface="Calibri" panose="020F0502020204030204" pitchFamily="34" charset="0"/>
              <a:cs typeface="Arial" panose="020B0604020202020204" pitchFamily="34" charset="0"/>
            </a:endParaRPr>
          </a:p>
          <a:p>
            <a:pPr algn="just"/>
            <a:r>
              <a:rPr lang="en-ZA" sz="1600" dirty="0">
                <a:latin typeface="Arial" panose="020B0604020202020204" pitchFamily="34" charset="0"/>
                <a:ea typeface="Calibri" panose="020F0502020204030204" pitchFamily="34" charset="0"/>
                <a:cs typeface="Arial" panose="020B0604020202020204" pitchFamily="34" charset="0"/>
              </a:rPr>
              <a:t>The MPRDA, currently under review, introduced an obligation on holders of rights/permits to rehabilitate their operations and conduct concurrent rehabilitation to reduce the environmental liability during closure, when they apply for a closure certificate.  In addition, they are expected to fund their own rehabilitation and provide a rehabilitation fund for that purpose.</a:t>
            </a:r>
          </a:p>
          <a:p>
            <a:pPr algn="just"/>
            <a:endParaRPr lang="en-ZA" sz="1600" b="1" dirty="0">
              <a:latin typeface="Arial" panose="020B0604020202020204" pitchFamily="34" charset="0"/>
              <a:ea typeface="Calibri" panose="020F0502020204030204" pitchFamily="34" charset="0"/>
              <a:cs typeface="Arial" panose="020B0604020202020204" pitchFamily="34" charset="0"/>
            </a:endParaRPr>
          </a:p>
          <a:p>
            <a:pPr algn="just"/>
            <a:endParaRPr lang="en-ZA" sz="1600" b="1" dirty="0">
              <a:latin typeface="Arial" panose="020B0604020202020204" pitchFamily="34" charset="0"/>
              <a:ea typeface="Calibri" panose="020F0502020204030204" pitchFamily="34" charset="0"/>
              <a:cs typeface="Arial" panose="020B0604020202020204" pitchFamily="34" charset="0"/>
            </a:endParaRPr>
          </a:p>
          <a:p>
            <a:pPr algn="just"/>
            <a:r>
              <a:rPr lang="en-ZA" sz="1600" b="1" dirty="0">
                <a:latin typeface="Arial" panose="020B0604020202020204" pitchFamily="34" charset="0"/>
                <a:ea typeface="Calibri" panose="020F0502020204030204" pitchFamily="34" charset="0"/>
                <a:cs typeface="Arial" panose="020B0604020202020204" pitchFamily="34" charset="0"/>
              </a:rPr>
              <a:t> Section 5A- prohibition relating to illegal act,</a:t>
            </a:r>
          </a:p>
          <a:p>
            <a:pPr marL="342900" indent="-342900" algn="just">
              <a:buFont typeface="Wingdings" panose="05000000000000000000" pitchFamily="2" charset="2"/>
              <a:buChar char="§"/>
            </a:pPr>
            <a:r>
              <a:rPr lang="en-ZA" sz="1600" dirty="0">
                <a:latin typeface="Arial" panose="020B0604020202020204" pitchFamily="34" charset="0"/>
                <a:ea typeface="Calibri" panose="020F0502020204030204" pitchFamily="34" charset="0"/>
                <a:cs typeface="Arial" panose="020B0604020202020204" pitchFamily="34" charset="0"/>
              </a:rPr>
              <a:t>No person may prospect for or remove, mine, conduct technical co-operation operations, reconnaissance operations, explore for or produce any mineral or petroleum or commence with any work incidental thereto on any area without-</a:t>
            </a:r>
          </a:p>
          <a:p>
            <a:pPr marL="800100" lvl="1" indent="-342900" algn="just">
              <a:buFont typeface="Wingdings" panose="05000000000000000000" pitchFamily="2" charset="2"/>
              <a:buChar char="§"/>
            </a:pPr>
            <a:r>
              <a:rPr lang="en-ZA" sz="1600" dirty="0">
                <a:latin typeface="Arial" panose="020B0604020202020204" pitchFamily="34" charset="0"/>
                <a:ea typeface="Calibri" panose="020F0502020204030204" pitchFamily="34" charset="0"/>
                <a:cs typeface="Arial" panose="020B0604020202020204" pitchFamily="34" charset="0"/>
              </a:rPr>
              <a:t>an environmental authorization;</a:t>
            </a:r>
          </a:p>
          <a:p>
            <a:pPr marL="800100" lvl="1" indent="-342900" algn="just">
              <a:buFont typeface="Wingdings" panose="05000000000000000000" pitchFamily="2" charset="2"/>
              <a:buChar char="§"/>
            </a:pPr>
            <a:r>
              <a:rPr lang="en-ZA" sz="1600" dirty="0">
                <a:latin typeface="Arial" panose="020B0604020202020204" pitchFamily="34" charset="0"/>
                <a:ea typeface="Calibri" panose="020F0502020204030204" pitchFamily="34" charset="0"/>
                <a:cs typeface="Arial" panose="020B0604020202020204" pitchFamily="34" charset="0"/>
              </a:rPr>
              <a:t>a reconnaissance permission, prospecting right permission to remove, mining right, mining permit, retention permit, technical co-operation permit, reconnaissance permit, exploration right or production right, as the case may be; </a:t>
            </a:r>
          </a:p>
          <a:p>
            <a:pPr marL="800100" lvl="1" indent="-342900" algn="just">
              <a:buFont typeface="Wingdings" panose="05000000000000000000" pitchFamily="2" charset="2"/>
              <a:buChar char="§"/>
            </a:pPr>
            <a:r>
              <a:rPr lang="en-ZA" sz="1600" dirty="0">
                <a:latin typeface="Arial" panose="020B0604020202020204" pitchFamily="34" charset="0"/>
                <a:ea typeface="Calibri" panose="020F0502020204030204" pitchFamily="34" charset="0"/>
                <a:cs typeface="Arial" panose="020B0604020202020204" pitchFamily="34" charset="0"/>
              </a:rPr>
              <a:t>Giving the landowner or lawful occupier of the land in question at least 21 days written notice.</a:t>
            </a:r>
          </a:p>
          <a:p>
            <a:pPr marL="342900" indent="-342900" algn="just">
              <a:buFont typeface="Wingdings" panose="05000000000000000000" pitchFamily="2" charset="2"/>
              <a:buChar char="§"/>
            </a:pPr>
            <a:endParaRPr lang="en-ZA" sz="2000" dirty="0">
              <a:latin typeface="Arial" panose="020B0604020202020204" pitchFamily="34" charset="0"/>
              <a:ea typeface="Calibri" panose="020F0502020204030204" pitchFamily="34" charset="0"/>
              <a:cs typeface="Arial" panose="020B0604020202020204" pitchFamily="34" charset="0"/>
            </a:endParaRPr>
          </a:p>
          <a:p>
            <a:pPr algn="l">
              <a:lnSpc>
                <a:spcPts val="1495"/>
              </a:lnSpc>
            </a:pPr>
            <a:endParaRPr lang="en-US" sz="2000" dirty="0">
              <a:solidFill>
                <a:srgbClr val="000000"/>
              </a:solidFill>
              <a:latin typeface="Poppins"/>
              <a:ea typeface="Poppins"/>
              <a:cs typeface="Poppins"/>
              <a:sym typeface="Poppins"/>
            </a:endParaRPr>
          </a:p>
          <a:p>
            <a:pPr algn="l">
              <a:lnSpc>
                <a:spcPts val="1495"/>
              </a:lnSpc>
            </a:pPr>
            <a:endParaRPr lang="en-US" sz="2000" dirty="0">
              <a:solidFill>
                <a:srgbClr val="000000"/>
              </a:solidFill>
              <a:latin typeface="Poppins"/>
              <a:ea typeface="Poppins"/>
              <a:cs typeface="Poppins"/>
              <a:sym typeface="Poppins"/>
            </a:endParaRPr>
          </a:p>
          <a:p>
            <a:r>
              <a:rPr lang="en-ZA" dirty="0"/>
              <a:t>		</a:t>
            </a:r>
            <a:endParaRPr lang="en-ZA" b="1" dirty="0">
              <a:latin typeface="Poppins" panose="00000500000000000000" pitchFamily="2" charset="0"/>
              <a:cs typeface="Poppins" panose="00000500000000000000" pitchFamily="2" charset="0"/>
            </a:endParaRPr>
          </a:p>
        </p:txBody>
      </p:sp>
      <p:pic>
        <p:nvPicPr>
          <p:cNvPr id="23" name="Graphic 22">
            <a:extLst>
              <a:ext uri="{FF2B5EF4-FFF2-40B4-BE49-F238E27FC236}">
                <a16:creationId xmlns:a16="http://schemas.microsoft.com/office/drawing/2014/main" id="{B2B350FE-06AC-61E1-3855-54753139FF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46155" y="6308508"/>
            <a:ext cx="1031245" cy="1006692"/>
          </a:xfrm>
          <a:prstGeom prst="rect">
            <a:avLst/>
          </a:prstGeom>
        </p:spPr>
      </p:pic>
      <p:sp>
        <p:nvSpPr>
          <p:cNvPr id="3" name="TextBox 2">
            <a:extLst>
              <a:ext uri="{FF2B5EF4-FFF2-40B4-BE49-F238E27FC236}">
                <a16:creationId xmlns:a16="http://schemas.microsoft.com/office/drawing/2014/main" id="{3916F5A3-C9A8-BA8A-9846-C7B5FE0797AD}"/>
              </a:ext>
            </a:extLst>
          </p:cNvPr>
          <p:cNvSpPr txBox="1"/>
          <p:nvPr/>
        </p:nvSpPr>
        <p:spPr>
          <a:xfrm>
            <a:off x="152400" y="64229"/>
            <a:ext cx="7310774" cy="1254831"/>
          </a:xfrm>
          <a:prstGeom prst="rect">
            <a:avLst/>
          </a:prstGeom>
          <a:noFill/>
        </p:spPr>
        <p:txBody>
          <a:bodyPr wrap="square">
            <a:spAutoFit/>
          </a:bodyPr>
          <a:lstStyle/>
          <a:p>
            <a:pPr>
              <a:lnSpc>
                <a:spcPts val="3074"/>
              </a:lnSpc>
            </a:pPr>
            <a:r>
              <a:rPr lang="en-ZA" sz="1800" b="1" kern="0" dirty="0">
                <a:solidFill>
                  <a:schemeClr val="accent6">
                    <a:lumMod val="60000"/>
                    <a:lumOff val="40000"/>
                  </a:schemeClr>
                </a:solidFill>
                <a:latin typeface="League Spartan" panose="020B0604020202020204" charset="0"/>
              </a:rPr>
              <a:t>The Legal Framework on Operating</a:t>
            </a:r>
            <a:r>
              <a:rPr lang="en-ZA" b="1" kern="0" dirty="0">
                <a:solidFill>
                  <a:schemeClr val="accent6">
                    <a:lumMod val="60000"/>
                    <a:lumOff val="40000"/>
                  </a:schemeClr>
                </a:solidFill>
                <a:latin typeface="League Spartan" panose="020B0604020202020204" charset="0"/>
              </a:rPr>
              <a:t> </a:t>
            </a:r>
            <a:r>
              <a:rPr lang="en-ZA" sz="1800" b="1" kern="0" dirty="0">
                <a:solidFill>
                  <a:schemeClr val="accent6">
                    <a:lumMod val="60000"/>
                    <a:lumOff val="40000"/>
                  </a:schemeClr>
                </a:solidFill>
                <a:latin typeface="League Spartan" panose="020B0604020202020204" charset="0"/>
              </a:rPr>
              <a:t>Mines and their in terms of  the Mineral &amp; Petroleum Resources Development Act (Prohibition)</a:t>
            </a:r>
            <a:endParaRPr lang="en-US" altLang="en-US" sz="1800" b="1" kern="0" dirty="0">
              <a:solidFill>
                <a:schemeClr val="accent6">
                  <a:lumMod val="60000"/>
                  <a:lumOff val="40000"/>
                </a:schemeClr>
              </a:solidFill>
              <a:latin typeface="League Spartan" panose="020B0604020202020204" charset="0"/>
            </a:endParaRPr>
          </a:p>
        </p:txBody>
      </p:sp>
    </p:spTree>
    <p:extLst>
      <p:ext uri="{BB962C8B-B14F-4D97-AF65-F5344CB8AC3E}">
        <p14:creationId xmlns:p14="http://schemas.microsoft.com/office/powerpoint/2010/main" val="390818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F8498-8F2D-5835-1B0C-3B562E0938D4}"/>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6FC5C173-366C-16E9-8298-634E9CE2CBF8}"/>
              </a:ext>
            </a:extLst>
          </p:cNvPr>
          <p:cNvSpPr/>
          <p:nvPr/>
        </p:nvSpPr>
        <p:spPr>
          <a:xfrm>
            <a:off x="8380350" y="5672979"/>
            <a:ext cx="253608" cy="322880"/>
          </a:xfrm>
          <a:custGeom>
            <a:avLst/>
            <a:gdLst/>
            <a:ahLst/>
            <a:cxnLst/>
            <a:rect l="l" t="t" r="r" b="b"/>
            <a:pathLst>
              <a:path w="253608" h="322880">
                <a:moveTo>
                  <a:pt x="0" y="0"/>
                </a:moveTo>
                <a:lnTo>
                  <a:pt x="253608" y="0"/>
                </a:lnTo>
                <a:lnTo>
                  <a:pt x="253608" y="322881"/>
                </a:lnTo>
                <a:lnTo>
                  <a:pt x="0" y="322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28D2B552-7FF6-9545-1FAA-3DFEC190FC5F}"/>
              </a:ext>
            </a:extLst>
          </p:cNvPr>
          <p:cNvSpPr/>
          <p:nvPr/>
        </p:nvSpPr>
        <p:spPr>
          <a:xfrm>
            <a:off x="0" y="6229844"/>
            <a:ext cx="2540060" cy="1313956"/>
          </a:xfrm>
          <a:custGeom>
            <a:avLst/>
            <a:gdLst/>
            <a:ahLst/>
            <a:cxnLst/>
            <a:rect l="l" t="t" r="r" b="b"/>
            <a:pathLst>
              <a:path w="2540060" h="1266855">
                <a:moveTo>
                  <a:pt x="0" y="0"/>
                </a:moveTo>
                <a:lnTo>
                  <a:pt x="2540060" y="0"/>
                </a:lnTo>
                <a:lnTo>
                  <a:pt x="2540060" y="1266854"/>
                </a:lnTo>
                <a:lnTo>
                  <a:pt x="0" y="1266854"/>
                </a:lnTo>
                <a:lnTo>
                  <a:pt x="0" y="0"/>
                </a:lnTo>
                <a:close/>
              </a:path>
            </a:pathLst>
          </a:custGeom>
          <a:blipFill>
            <a:blip r:embed="rId4"/>
            <a:stretch>
              <a:fillRect/>
            </a:stretch>
          </a:blipFill>
        </p:spPr>
        <p:txBody>
          <a:bodyPr/>
          <a:lstStyle/>
          <a:p>
            <a:endParaRPr lang="en-US" dirty="0"/>
          </a:p>
        </p:txBody>
      </p:sp>
      <p:grpSp>
        <p:nvGrpSpPr>
          <p:cNvPr id="7" name="Group 7">
            <a:extLst>
              <a:ext uri="{FF2B5EF4-FFF2-40B4-BE49-F238E27FC236}">
                <a16:creationId xmlns:a16="http://schemas.microsoft.com/office/drawing/2014/main" id="{D0F655A2-0B30-DCD7-E557-C43B991756E1}"/>
              </a:ext>
            </a:extLst>
          </p:cNvPr>
          <p:cNvGrpSpPr/>
          <p:nvPr/>
        </p:nvGrpSpPr>
        <p:grpSpPr>
          <a:xfrm>
            <a:off x="0" y="6229844"/>
            <a:ext cx="9753600" cy="75689"/>
            <a:chOff x="0" y="0"/>
            <a:chExt cx="4323108" cy="33548"/>
          </a:xfrm>
        </p:grpSpPr>
        <p:sp>
          <p:nvSpPr>
            <p:cNvPr id="8" name="Freeform 8">
              <a:extLst>
                <a:ext uri="{FF2B5EF4-FFF2-40B4-BE49-F238E27FC236}">
                  <a16:creationId xmlns:a16="http://schemas.microsoft.com/office/drawing/2014/main" id="{8DC6891D-C598-0DC7-FCA2-5973ACB0AB7D}"/>
                </a:ext>
              </a:extLst>
            </p:cNvPr>
            <p:cNvSpPr/>
            <p:nvPr/>
          </p:nvSpPr>
          <p:spPr>
            <a:xfrm>
              <a:off x="0" y="0"/>
              <a:ext cx="4323109" cy="33548"/>
            </a:xfrm>
            <a:custGeom>
              <a:avLst/>
              <a:gdLst/>
              <a:ahLst/>
              <a:cxnLst/>
              <a:rect l="l" t="t" r="r" b="b"/>
              <a:pathLst>
                <a:path w="4323109" h="33548">
                  <a:moveTo>
                    <a:pt x="0" y="0"/>
                  </a:moveTo>
                  <a:lnTo>
                    <a:pt x="4323109" y="0"/>
                  </a:lnTo>
                  <a:lnTo>
                    <a:pt x="4323109" y="33548"/>
                  </a:lnTo>
                  <a:lnTo>
                    <a:pt x="0" y="33548"/>
                  </a:lnTo>
                  <a:close/>
                </a:path>
              </a:pathLst>
            </a:custGeom>
            <a:solidFill>
              <a:srgbClr val="146839"/>
            </a:solidFill>
          </p:spPr>
          <p:txBody>
            <a:bodyPr/>
            <a:lstStyle/>
            <a:p>
              <a:endParaRPr lang="en-US"/>
            </a:p>
          </p:txBody>
        </p:sp>
        <p:sp>
          <p:nvSpPr>
            <p:cNvPr id="9" name="TextBox 9">
              <a:extLst>
                <a:ext uri="{FF2B5EF4-FFF2-40B4-BE49-F238E27FC236}">
                  <a16:creationId xmlns:a16="http://schemas.microsoft.com/office/drawing/2014/main" id="{A7430E09-3104-D9DF-6B71-4233F5D64064}"/>
                </a:ext>
              </a:extLst>
            </p:cNvPr>
            <p:cNvSpPr txBox="1"/>
            <p:nvPr/>
          </p:nvSpPr>
          <p:spPr>
            <a:xfrm>
              <a:off x="0" y="-38100"/>
              <a:ext cx="4323108" cy="71648"/>
            </a:xfrm>
            <a:prstGeom prst="rect">
              <a:avLst/>
            </a:prstGeom>
          </p:spPr>
          <p:txBody>
            <a:bodyPr lIns="27093" tIns="27093" rIns="27093" bIns="27093" rtlCol="0" anchor="ctr"/>
            <a:lstStyle/>
            <a:p>
              <a:pPr algn="ctr">
                <a:lnSpc>
                  <a:spcPts val="1418"/>
                </a:lnSpc>
              </a:pPr>
              <a:endParaRPr/>
            </a:p>
          </p:txBody>
        </p:sp>
      </p:grpSp>
      <p:grpSp>
        <p:nvGrpSpPr>
          <p:cNvPr id="10" name="Group 10">
            <a:extLst>
              <a:ext uri="{FF2B5EF4-FFF2-40B4-BE49-F238E27FC236}">
                <a16:creationId xmlns:a16="http://schemas.microsoft.com/office/drawing/2014/main" id="{289EE9EF-A302-F260-0C3B-239EF593E9C1}"/>
              </a:ext>
            </a:extLst>
          </p:cNvPr>
          <p:cNvGrpSpPr>
            <a:grpSpLocks noChangeAspect="1"/>
          </p:cNvGrpSpPr>
          <p:nvPr/>
        </p:nvGrpSpPr>
        <p:grpSpPr>
          <a:xfrm>
            <a:off x="6987721" y="704"/>
            <a:ext cx="2765879" cy="4647952"/>
            <a:chOff x="0" y="0"/>
            <a:chExt cx="3687839" cy="6197270"/>
          </a:xfrm>
        </p:grpSpPr>
        <p:sp>
          <p:nvSpPr>
            <p:cNvPr id="11" name="Freeform 11">
              <a:extLst>
                <a:ext uri="{FF2B5EF4-FFF2-40B4-BE49-F238E27FC236}">
                  <a16:creationId xmlns:a16="http://schemas.microsoft.com/office/drawing/2014/main" id="{B820810A-9DFD-CDF8-64FE-9CF9F9DEA0CF}"/>
                </a:ext>
              </a:extLst>
            </p:cNvPr>
            <p:cNvSpPr/>
            <p:nvPr/>
          </p:nvSpPr>
          <p:spPr>
            <a:xfrm>
              <a:off x="10160" y="0"/>
              <a:ext cx="3677666" cy="5941823"/>
            </a:xfrm>
            <a:custGeom>
              <a:avLst/>
              <a:gdLst/>
              <a:ahLst/>
              <a:cxnLst/>
              <a:rect l="l" t="t" r="r" b="b"/>
              <a:pathLst>
                <a:path w="3677666" h="5941823">
                  <a:moveTo>
                    <a:pt x="0" y="0"/>
                  </a:moveTo>
                  <a:cubicBezTo>
                    <a:pt x="826389" y="462915"/>
                    <a:pt x="1321435" y="1350645"/>
                    <a:pt x="1304798" y="2244217"/>
                  </a:cubicBezTo>
                  <a:cubicBezTo>
                    <a:pt x="1301242" y="2433066"/>
                    <a:pt x="1311275" y="2617851"/>
                    <a:pt x="1334770" y="2798191"/>
                  </a:cubicBezTo>
                  <a:cubicBezTo>
                    <a:pt x="1340866" y="2844546"/>
                    <a:pt x="1347597" y="2890647"/>
                    <a:pt x="1355471" y="2936367"/>
                  </a:cubicBezTo>
                  <a:cubicBezTo>
                    <a:pt x="1502918" y="3811016"/>
                    <a:pt x="1964309" y="4581271"/>
                    <a:pt x="2673223" y="5222367"/>
                  </a:cubicBezTo>
                  <a:cubicBezTo>
                    <a:pt x="2826385" y="5360924"/>
                    <a:pt x="2989580" y="5494782"/>
                    <a:pt x="3162046" y="5618988"/>
                  </a:cubicBezTo>
                  <a:lnTo>
                    <a:pt x="3162173" y="5619116"/>
                  </a:lnTo>
                  <a:cubicBezTo>
                    <a:pt x="3198368" y="5645278"/>
                    <a:pt x="3235071" y="5670931"/>
                    <a:pt x="3272282" y="5696078"/>
                  </a:cubicBezTo>
                  <a:cubicBezTo>
                    <a:pt x="3402711" y="5784597"/>
                    <a:pt x="3537966" y="5867274"/>
                    <a:pt x="3677666" y="5941823"/>
                  </a:cubicBezTo>
                  <a:lnTo>
                    <a:pt x="3677666" y="0"/>
                  </a:lnTo>
                  <a:close/>
                </a:path>
              </a:pathLst>
            </a:custGeom>
            <a:solidFill>
              <a:srgbClr val="146839"/>
            </a:solidFill>
          </p:spPr>
          <p:txBody>
            <a:bodyPr/>
            <a:lstStyle/>
            <a:p>
              <a:endParaRPr lang="en-US"/>
            </a:p>
          </p:txBody>
        </p:sp>
      </p:grpSp>
      <p:grpSp>
        <p:nvGrpSpPr>
          <p:cNvPr id="12" name="Group 12">
            <a:extLst>
              <a:ext uri="{FF2B5EF4-FFF2-40B4-BE49-F238E27FC236}">
                <a16:creationId xmlns:a16="http://schemas.microsoft.com/office/drawing/2014/main" id="{3416E63E-17A4-CE29-D65A-891175F4E406}"/>
              </a:ext>
            </a:extLst>
          </p:cNvPr>
          <p:cNvGrpSpPr>
            <a:grpSpLocks noChangeAspect="1"/>
          </p:cNvGrpSpPr>
          <p:nvPr/>
        </p:nvGrpSpPr>
        <p:grpSpPr>
          <a:xfrm>
            <a:off x="7239571" y="15515"/>
            <a:ext cx="2514028" cy="4024808"/>
            <a:chOff x="0" y="0"/>
            <a:chExt cx="3352038" cy="5366410"/>
          </a:xfrm>
        </p:grpSpPr>
        <p:sp>
          <p:nvSpPr>
            <p:cNvPr id="13" name="Freeform 13">
              <a:extLst>
                <a:ext uri="{FF2B5EF4-FFF2-40B4-BE49-F238E27FC236}">
                  <a16:creationId xmlns:a16="http://schemas.microsoft.com/office/drawing/2014/main" id="{389EF1ED-3B89-0B34-C479-7D53E757D2BD}"/>
                </a:ext>
              </a:extLst>
            </p:cNvPr>
            <p:cNvSpPr/>
            <p:nvPr/>
          </p:nvSpPr>
          <p:spPr>
            <a:xfrm>
              <a:off x="0" y="0"/>
              <a:ext cx="3352038" cy="5366385"/>
            </a:xfrm>
            <a:custGeom>
              <a:avLst/>
              <a:gdLst/>
              <a:ahLst/>
              <a:cxnLst/>
              <a:rect l="l" t="t" r="r" b="b"/>
              <a:pathLst>
                <a:path w="3352038" h="5366385">
                  <a:moveTo>
                    <a:pt x="0" y="0"/>
                  </a:moveTo>
                  <a:cubicBezTo>
                    <a:pt x="691642" y="455422"/>
                    <a:pt x="1125347" y="1220597"/>
                    <a:pt x="1158748" y="2011680"/>
                  </a:cubicBezTo>
                  <a:cubicBezTo>
                    <a:pt x="1166749" y="2200402"/>
                    <a:pt x="1188085" y="2384425"/>
                    <a:pt x="1222502" y="2563368"/>
                  </a:cubicBezTo>
                  <a:cubicBezTo>
                    <a:pt x="1231265" y="2609342"/>
                    <a:pt x="1241044" y="2654935"/>
                    <a:pt x="1251458" y="2700147"/>
                  </a:cubicBezTo>
                  <a:cubicBezTo>
                    <a:pt x="1451864" y="3565779"/>
                    <a:pt x="1959229" y="4310507"/>
                    <a:pt x="2705989" y="4913503"/>
                  </a:cubicBezTo>
                  <a:cubicBezTo>
                    <a:pt x="2785745" y="4978019"/>
                    <a:pt x="2867914" y="5041011"/>
                    <a:pt x="2952496" y="5102479"/>
                  </a:cubicBezTo>
                  <a:cubicBezTo>
                    <a:pt x="2994787" y="5133086"/>
                    <a:pt x="3037713" y="5163439"/>
                    <a:pt x="3081020" y="5193030"/>
                  </a:cubicBezTo>
                  <a:cubicBezTo>
                    <a:pt x="3126105" y="5223891"/>
                    <a:pt x="3171952" y="5254244"/>
                    <a:pt x="3218307" y="5283835"/>
                  </a:cubicBezTo>
                  <a:cubicBezTo>
                    <a:pt x="3262376" y="5312029"/>
                    <a:pt x="3306953" y="5339588"/>
                    <a:pt x="3352038" y="5366385"/>
                  </a:cubicBezTo>
                  <a:lnTo>
                    <a:pt x="3352038" y="0"/>
                  </a:lnTo>
                  <a:close/>
                </a:path>
              </a:pathLst>
            </a:custGeom>
            <a:blipFill>
              <a:blip r:embed="rId5"/>
              <a:stretch>
                <a:fillRect l="-2273" t="-6769" r="-19838" b="-7644"/>
              </a:stretch>
            </a:blipFill>
          </p:spPr>
          <p:txBody>
            <a:bodyPr/>
            <a:lstStyle/>
            <a:p>
              <a:endParaRPr lang="en-US"/>
            </a:p>
          </p:txBody>
        </p:sp>
      </p:grpSp>
      <p:sp>
        <p:nvSpPr>
          <p:cNvPr id="14" name="Freeform 14">
            <a:extLst>
              <a:ext uri="{FF2B5EF4-FFF2-40B4-BE49-F238E27FC236}">
                <a16:creationId xmlns:a16="http://schemas.microsoft.com/office/drawing/2014/main" id="{939AAD1E-041B-DCBE-40AE-1905B2C7F7A4}"/>
              </a:ext>
            </a:extLst>
          </p:cNvPr>
          <p:cNvSpPr/>
          <p:nvPr/>
        </p:nvSpPr>
        <p:spPr>
          <a:xfrm>
            <a:off x="7968329" y="1239449"/>
            <a:ext cx="1487024" cy="1487043"/>
          </a:xfrm>
          <a:custGeom>
            <a:avLst/>
            <a:gdLst/>
            <a:ahLst/>
            <a:cxnLst/>
            <a:rect l="l" t="t" r="r" b="b"/>
            <a:pathLst>
              <a:path w="1487024" h="1487043">
                <a:moveTo>
                  <a:pt x="0" y="0"/>
                </a:moveTo>
                <a:lnTo>
                  <a:pt x="1487024" y="0"/>
                </a:lnTo>
                <a:lnTo>
                  <a:pt x="1487024" y="1487043"/>
                </a:lnTo>
                <a:lnTo>
                  <a:pt x="0" y="14870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4C34DB7A-5657-858C-C9D5-4F6BAC3DF719}"/>
              </a:ext>
            </a:extLst>
          </p:cNvPr>
          <p:cNvSpPr/>
          <p:nvPr/>
        </p:nvSpPr>
        <p:spPr>
          <a:xfrm>
            <a:off x="7968329" y="2823104"/>
            <a:ext cx="1487024" cy="1487033"/>
          </a:xfrm>
          <a:custGeom>
            <a:avLst/>
            <a:gdLst/>
            <a:ahLst/>
            <a:cxnLst/>
            <a:rect l="l" t="t" r="r" b="b"/>
            <a:pathLst>
              <a:path w="1487024" h="1487033">
                <a:moveTo>
                  <a:pt x="0" y="0"/>
                </a:moveTo>
                <a:lnTo>
                  <a:pt x="1487024" y="0"/>
                </a:lnTo>
                <a:lnTo>
                  <a:pt x="1487024" y="1487034"/>
                </a:lnTo>
                <a:lnTo>
                  <a:pt x="0" y="1487034"/>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6" name="Group 16">
            <a:extLst>
              <a:ext uri="{FF2B5EF4-FFF2-40B4-BE49-F238E27FC236}">
                <a16:creationId xmlns:a16="http://schemas.microsoft.com/office/drawing/2014/main" id="{E2AE82D5-BA84-C15F-FACA-B2D7D06E7166}"/>
              </a:ext>
            </a:extLst>
          </p:cNvPr>
          <p:cNvGrpSpPr>
            <a:grpSpLocks noChangeAspect="1"/>
          </p:cNvGrpSpPr>
          <p:nvPr/>
        </p:nvGrpSpPr>
        <p:grpSpPr>
          <a:xfrm>
            <a:off x="8015183" y="1296875"/>
            <a:ext cx="1372181" cy="1372191"/>
            <a:chOff x="0" y="0"/>
            <a:chExt cx="1829575" cy="1829587"/>
          </a:xfrm>
        </p:grpSpPr>
        <p:sp>
          <p:nvSpPr>
            <p:cNvPr id="17" name="Freeform 17">
              <a:extLst>
                <a:ext uri="{FF2B5EF4-FFF2-40B4-BE49-F238E27FC236}">
                  <a16:creationId xmlns:a16="http://schemas.microsoft.com/office/drawing/2014/main" id="{105FF548-7D70-A7AA-28CD-B8CB162EA8D4}"/>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9"/>
              <a:stretch>
                <a:fillRect l="-25136" r="-25136"/>
              </a:stretch>
            </a:blipFill>
          </p:spPr>
          <p:txBody>
            <a:bodyPr/>
            <a:lstStyle/>
            <a:p>
              <a:endParaRPr lang="en-US"/>
            </a:p>
          </p:txBody>
        </p:sp>
      </p:grpSp>
      <p:grpSp>
        <p:nvGrpSpPr>
          <p:cNvPr id="18" name="Group 18">
            <a:extLst>
              <a:ext uri="{FF2B5EF4-FFF2-40B4-BE49-F238E27FC236}">
                <a16:creationId xmlns:a16="http://schemas.microsoft.com/office/drawing/2014/main" id="{A5AD429A-A773-AC4E-7F61-FC81CEC74C4C}"/>
              </a:ext>
            </a:extLst>
          </p:cNvPr>
          <p:cNvGrpSpPr>
            <a:grpSpLocks noChangeAspect="1"/>
          </p:cNvGrpSpPr>
          <p:nvPr/>
        </p:nvGrpSpPr>
        <p:grpSpPr>
          <a:xfrm>
            <a:off x="8015183" y="2880530"/>
            <a:ext cx="1372181" cy="1372181"/>
            <a:chOff x="0" y="0"/>
            <a:chExt cx="1829575" cy="1829575"/>
          </a:xfrm>
        </p:grpSpPr>
        <p:sp>
          <p:nvSpPr>
            <p:cNvPr id="19" name="Freeform 19">
              <a:extLst>
                <a:ext uri="{FF2B5EF4-FFF2-40B4-BE49-F238E27FC236}">
                  <a16:creationId xmlns:a16="http://schemas.microsoft.com/office/drawing/2014/main" id="{781191E1-617A-9192-6664-F01064312734}"/>
                </a:ext>
              </a:extLst>
            </p:cNvPr>
            <p:cNvSpPr/>
            <p:nvPr/>
          </p:nvSpPr>
          <p:spPr>
            <a:xfrm>
              <a:off x="0" y="0"/>
              <a:ext cx="1829562" cy="1829562"/>
            </a:xfrm>
            <a:custGeom>
              <a:avLst/>
              <a:gdLst/>
              <a:ahLst/>
              <a:cxnLst/>
              <a:rect l="l" t="t" r="r" b="b"/>
              <a:pathLst>
                <a:path w="1829562" h="1829562">
                  <a:moveTo>
                    <a:pt x="914781" y="0"/>
                  </a:moveTo>
                  <a:cubicBezTo>
                    <a:pt x="409575" y="0"/>
                    <a:pt x="0" y="409575"/>
                    <a:pt x="0" y="914781"/>
                  </a:cubicBezTo>
                  <a:cubicBezTo>
                    <a:pt x="0" y="1419987"/>
                    <a:pt x="409575" y="1829562"/>
                    <a:pt x="914781" y="1829562"/>
                  </a:cubicBezTo>
                  <a:cubicBezTo>
                    <a:pt x="1419987" y="1829562"/>
                    <a:pt x="1829562" y="1419987"/>
                    <a:pt x="1829562" y="914781"/>
                  </a:cubicBezTo>
                  <a:cubicBezTo>
                    <a:pt x="1829562" y="409575"/>
                    <a:pt x="1419987" y="0"/>
                    <a:pt x="914781" y="0"/>
                  </a:cubicBezTo>
                  <a:close/>
                </a:path>
              </a:pathLst>
            </a:custGeom>
            <a:blipFill>
              <a:blip r:embed="rId10"/>
              <a:stretch>
                <a:fillRect l="-25136" r="-25136"/>
              </a:stretch>
            </a:blipFill>
          </p:spPr>
          <p:txBody>
            <a:bodyPr/>
            <a:lstStyle/>
            <a:p>
              <a:endParaRPr lang="en-US"/>
            </a:p>
          </p:txBody>
        </p:sp>
      </p:grpSp>
      <p:sp>
        <p:nvSpPr>
          <p:cNvPr id="21" name="TextBox 21">
            <a:extLst>
              <a:ext uri="{FF2B5EF4-FFF2-40B4-BE49-F238E27FC236}">
                <a16:creationId xmlns:a16="http://schemas.microsoft.com/office/drawing/2014/main" id="{19211071-C4FA-B3C6-24E4-08E242D9B6EC}"/>
              </a:ext>
            </a:extLst>
          </p:cNvPr>
          <p:cNvSpPr txBox="1"/>
          <p:nvPr/>
        </p:nvSpPr>
        <p:spPr>
          <a:xfrm>
            <a:off x="7760677" y="5669002"/>
            <a:ext cx="1902329" cy="269048"/>
          </a:xfrm>
          <a:prstGeom prst="rect">
            <a:avLst/>
          </a:prstGeom>
        </p:spPr>
        <p:txBody>
          <a:bodyPr lIns="0" tIns="0" rIns="0" bIns="0" rtlCol="0" anchor="t">
            <a:spAutoFit/>
          </a:bodyPr>
          <a:lstStyle/>
          <a:p>
            <a:pPr algn="r">
              <a:lnSpc>
                <a:spcPts val="2240"/>
              </a:lnSpc>
            </a:pPr>
            <a:r>
              <a:rPr lang="en-US" sz="1600" dirty="0">
                <a:solidFill>
                  <a:srgbClr val="000000"/>
                </a:solidFill>
                <a:latin typeface="Poppins"/>
                <a:ea typeface="Poppins"/>
                <a:cs typeface="Poppins"/>
                <a:sym typeface="Poppins"/>
              </a:rPr>
              <a:t>Slide 8  |  </a:t>
            </a:r>
          </a:p>
        </p:txBody>
      </p:sp>
      <p:sp>
        <p:nvSpPr>
          <p:cNvPr id="20" name="TextBox 19">
            <a:extLst>
              <a:ext uri="{FF2B5EF4-FFF2-40B4-BE49-F238E27FC236}">
                <a16:creationId xmlns:a16="http://schemas.microsoft.com/office/drawing/2014/main" id="{A204B0AB-9F68-BD9A-F645-4D433EB91285}"/>
              </a:ext>
            </a:extLst>
          </p:cNvPr>
          <p:cNvSpPr txBox="1"/>
          <p:nvPr/>
        </p:nvSpPr>
        <p:spPr>
          <a:xfrm>
            <a:off x="535440" y="2998780"/>
            <a:ext cx="7310774" cy="1331134"/>
          </a:xfrm>
          <a:prstGeom prst="rect">
            <a:avLst/>
          </a:prstGeom>
          <a:noFill/>
        </p:spPr>
        <p:txBody>
          <a:bodyPr wrap="square" rtlCol="0">
            <a:spAutoFit/>
          </a:bodyPr>
          <a:lstStyle/>
          <a:p>
            <a:pPr algn="l">
              <a:lnSpc>
                <a:spcPts val="1495"/>
              </a:lnSpc>
            </a:pPr>
            <a:r>
              <a:rPr lang="en-US" sz="2800" dirty="0">
                <a:solidFill>
                  <a:schemeClr val="tx1">
                    <a:lumMod val="85000"/>
                    <a:lumOff val="15000"/>
                  </a:schemeClr>
                </a:solidFill>
                <a:latin typeface="Poppins"/>
                <a:ea typeface="Poppins"/>
                <a:cs typeface="Poppins"/>
                <a:sym typeface="Poppins"/>
              </a:rPr>
              <a:t>Sector Compliance Monitoring</a:t>
            </a:r>
          </a:p>
          <a:p>
            <a:pPr algn="l">
              <a:lnSpc>
                <a:spcPts val="1495"/>
              </a:lnSpc>
            </a:pPr>
            <a:endParaRPr lang="en-US" sz="3200" dirty="0">
              <a:solidFill>
                <a:srgbClr val="000000"/>
              </a:solidFill>
              <a:latin typeface="Poppins"/>
              <a:ea typeface="Poppins"/>
              <a:cs typeface="Poppins"/>
              <a:sym typeface="Poppins"/>
            </a:endParaRPr>
          </a:p>
          <a:p>
            <a:pPr algn="l">
              <a:lnSpc>
                <a:spcPts val="1495"/>
              </a:lnSpc>
            </a:pPr>
            <a:endParaRPr lang="en-US" sz="2400" dirty="0">
              <a:solidFill>
                <a:srgbClr val="000000"/>
              </a:solidFill>
              <a:latin typeface="Poppins"/>
              <a:ea typeface="Poppins"/>
              <a:cs typeface="Poppins"/>
              <a:sym typeface="Poppins"/>
            </a:endParaRPr>
          </a:p>
          <a:p>
            <a:pPr algn="l">
              <a:lnSpc>
                <a:spcPts val="1495"/>
              </a:lnSpc>
            </a:pPr>
            <a:endParaRPr lang="en-US" sz="2000" dirty="0">
              <a:solidFill>
                <a:srgbClr val="000000"/>
              </a:solidFill>
              <a:latin typeface="Poppins"/>
              <a:ea typeface="Poppins"/>
              <a:cs typeface="Poppins"/>
              <a:sym typeface="Poppins"/>
            </a:endParaRPr>
          </a:p>
          <a:p>
            <a:pPr algn="l">
              <a:lnSpc>
                <a:spcPts val="1495"/>
              </a:lnSpc>
            </a:pPr>
            <a:endParaRPr lang="en-US" sz="2000" dirty="0">
              <a:solidFill>
                <a:srgbClr val="000000"/>
              </a:solidFill>
              <a:latin typeface="Poppins"/>
              <a:ea typeface="Poppins"/>
              <a:cs typeface="Poppins"/>
              <a:sym typeface="Poppins"/>
            </a:endParaRPr>
          </a:p>
          <a:p>
            <a:r>
              <a:rPr lang="en-ZA" dirty="0"/>
              <a:t>		</a:t>
            </a:r>
            <a:endParaRPr lang="en-ZA" b="1" dirty="0">
              <a:latin typeface="Poppins" panose="00000500000000000000" pitchFamily="2" charset="0"/>
              <a:cs typeface="Poppins" panose="00000500000000000000" pitchFamily="2" charset="0"/>
            </a:endParaRPr>
          </a:p>
        </p:txBody>
      </p:sp>
      <p:pic>
        <p:nvPicPr>
          <p:cNvPr id="23" name="Graphic 22">
            <a:extLst>
              <a:ext uri="{FF2B5EF4-FFF2-40B4-BE49-F238E27FC236}">
                <a16:creationId xmlns:a16="http://schemas.microsoft.com/office/drawing/2014/main" id="{C4FB9655-D728-007F-35CD-354AB7BA5F6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46155" y="6308508"/>
            <a:ext cx="1031245" cy="1006692"/>
          </a:xfrm>
          <a:prstGeom prst="rect">
            <a:avLst/>
          </a:prstGeom>
        </p:spPr>
      </p:pic>
      <p:grpSp>
        <p:nvGrpSpPr>
          <p:cNvPr id="3" name="Group 2">
            <a:extLst>
              <a:ext uri="{FF2B5EF4-FFF2-40B4-BE49-F238E27FC236}">
                <a16:creationId xmlns:a16="http://schemas.microsoft.com/office/drawing/2014/main" id="{B05DFCE7-4774-F2FF-99D7-49560EB2B641}"/>
              </a:ext>
            </a:extLst>
          </p:cNvPr>
          <p:cNvGrpSpPr/>
          <p:nvPr/>
        </p:nvGrpSpPr>
        <p:grpSpPr>
          <a:xfrm>
            <a:off x="-2" y="0"/>
            <a:ext cx="6138313" cy="7430023"/>
            <a:chOff x="-1" y="0"/>
            <a:chExt cx="6138313" cy="7430023"/>
          </a:xfrm>
        </p:grpSpPr>
        <p:pic>
          <p:nvPicPr>
            <p:cNvPr id="4" name="Picture 3" descr="An aerial view of a field&#10;&#10;AI-generated content may be incorrect.">
              <a:extLst>
                <a:ext uri="{FF2B5EF4-FFF2-40B4-BE49-F238E27FC236}">
                  <a16:creationId xmlns:a16="http://schemas.microsoft.com/office/drawing/2014/main" id="{A9A567A8-751A-BDE4-DFCF-49D0E86A16FC}"/>
                </a:ext>
              </a:extLst>
            </p:cNvPr>
            <p:cNvPicPr>
              <a:picLocks noChangeAspect="1"/>
            </p:cNvPicPr>
            <p:nvPr/>
          </p:nvPicPr>
          <p:blipFill>
            <a:blip r:embed="rId13"/>
            <a:stretch>
              <a:fillRect/>
            </a:stretch>
          </p:blipFill>
          <p:spPr>
            <a:xfrm>
              <a:off x="-1" y="0"/>
              <a:ext cx="6138313" cy="2496537"/>
            </a:xfrm>
            <a:prstGeom prst="rect">
              <a:avLst/>
            </a:prstGeom>
          </p:spPr>
        </p:pic>
        <p:pic>
          <p:nvPicPr>
            <p:cNvPr id="22" name="Picture 21" descr="An aerial view of a field&#10;&#10;AI-generated content may be incorrect.">
              <a:extLst>
                <a:ext uri="{FF2B5EF4-FFF2-40B4-BE49-F238E27FC236}">
                  <a16:creationId xmlns:a16="http://schemas.microsoft.com/office/drawing/2014/main" id="{EA70066A-029F-BF7C-555A-58FA538C2354}"/>
                </a:ext>
              </a:extLst>
            </p:cNvPr>
            <p:cNvPicPr>
              <a:picLocks noChangeAspect="1"/>
            </p:cNvPicPr>
            <p:nvPr/>
          </p:nvPicPr>
          <p:blipFill>
            <a:blip r:embed="rId14"/>
            <a:stretch>
              <a:fillRect/>
            </a:stretch>
          </p:blipFill>
          <p:spPr>
            <a:xfrm>
              <a:off x="31376" y="2321560"/>
              <a:ext cx="6106936" cy="2479040"/>
            </a:xfrm>
            <a:prstGeom prst="rect">
              <a:avLst/>
            </a:prstGeom>
          </p:spPr>
        </p:pic>
        <p:pic>
          <p:nvPicPr>
            <p:cNvPr id="24" name="Picture 23" descr="A close-up of a landscape&#10;&#10;AI-generated content may be incorrect.">
              <a:extLst>
                <a:ext uri="{FF2B5EF4-FFF2-40B4-BE49-F238E27FC236}">
                  <a16:creationId xmlns:a16="http://schemas.microsoft.com/office/drawing/2014/main" id="{7256B637-E537-A2CB-0690-2B7CDD3855D3}"/>
                </a:ext>
              </a:extLst>
            </p:cNvPr>
            <p:cNvPicPr>
              <a:picLocks noChangeAspect="1"/>
            </p:cNvPicPr>
            <p:nvPr/>
          </p:nvPicPr>
          <p:blipFill>
            <a:blip r:embed="rId15"/>
            <a:stretch>
              <a:fillRect/>
            </a:stretch>
          </p:blipFill>
          <p:spPr>
            <a:xfrm>
              <a:off x="31376" y="4950983"/>
              <a:ext cx="6044250" cy="2479040"/>
            </a:xfrm>
            <a:prstGeom prst="rect">
              <a:avLst/>
            </a:prstGeom>
          </p:spPr>
        </p:pic>
      </p:grpSp>
      <p:grpSp>
        <p:nvGrpSpPr>
          <p:cNvPr id="25" name="Group 24">
            <a:extLst>
              <a:ext uri="{FF2B5EF4-FFF2-40B4-BE49-F238E27FC236}">
                <a16:creationId xmlns:a16="http://schemas.microsoft.com/office/drawing/2014/main" id="{A2830957-3529-5CDC-6129-98B11A76E5E0}"/>
              </a:ext>
            </a:extLst>
          </p:cNvPr>
          <p:cNvGrpSpPr/>
          <p:nvPr/>
        </p:nvGrpSpPr>
        <p:grpSpPr>
          <a:xfrm>
            <a:off x="6360250" y="476012"/>
            <a:ext cx="1270163" cy="5843257"/>
            <a:chOff x="6553200" y="685800"/>
            <a:chExt cx="2895600" cy="5843257"/>
          </a:xfrm>
        </p:grpSpPr>
        <p:sp>
          <p:nvSpPr>
            <p:cNvPr id="26" name="TextBox 25">
              <a:extLst>
                <a:ext uri="{FF2B5EF4-FFF2-40B4-BE49-F238E27FC236}">
                  <a16:creationId xmlns:a16="http://schemas.microsoft.com/office/drawing/2014/main" id="{34FDC66D-1E3E-FD99-3475-9DDD0CA66848}"/>
                </a:ext>
              </a:extLst>
            </p:cNvPr>
            <p:cNvSpPr txBox="1"/>
            <p:nvPr/>
          </p:nvSpPr>
          <p:spPr>
            <a:xfrm>
              <a:off x="6553200" y="685800"/>
              <a:ext cx="2895600" cy="523220"/>
            </a:xfrm>
            <a:prstGeom prst="rect">
              <a:avLst/>
            </a:prstGeom>
            <a:noFill/>
          </p:spPr>
          <p:txBody>
            <a:bodyPr wrap="square" rtlCol="0">
              <a:spAutoFit/>
            </a:bodyPr>
            <a:lstStyle/>
            <a:p>
              <a:r>
                <a:rPr lang="en-ZA" sz="2800" b="1" dirty="0"/>
                <a:t>2024</a:t>
              </a:r>
            </a:p>
          </p:txBody>
        </p:sp>
        <p:sp>
          <p:nvSpPr>
            <p:cNvPr id="27" name="TextBox 26">
              <a:extLst>
                <a:ext uri="{FF2B5EF4-FFF2-40B4-BE49-F238E27FC236}">
                  <a16:creationId xmlns:a16="http://schemas.microsoft.com/office/drawing/2014/main" id="{0813404C-7609-D22E-E011-E3F2FF07EE1A}"/>
                </a:ext>
              </a:extLst>
            </p:cNvPr>
            <p:cNvSpPr txBox="1"/>
            <p:nvPr/>
          </p:nvSpPr>
          <p:spPr>
            <a:xfrm>
              <a:off x="6553200" y="3377453"/>
              <a:ext cx="2895600" cy="523220"/>
            </a:xfrm>
            <a:prstGeom prst="rect">
              <a:avLst/>
            </a:prstGeom>
            <a:noFill/>
          </p:spPr>
          <p:txBody>
            <a:bodyPr wrap="square" rtlCol="0">
              <a:spAutoFit/>
            </a:bodyPr>
            <a:lstStyle/>
            <a:p>
              <a:r>
                <a:rPr lang="en-ZA" sz="2800" b="1" dirty="0"/>
                <a:t>2022</a:t>
              </a:r>
            </a:p>
          </p:txBody>
        </p:sp>
        <p:sp>
          <p:nvSpPr>
            <p:cNvPr id="28" name="TextBox 27">
              <a:extLst>
                <a:ext uri="{FF2B5EF4-FFF2-40B4-BE49-F238E27FC236}">
                  <a16:creationId xmlns:a16="http://schemas.microsoft.com/office/drawing/2014/main" id="{63145990-786F-7D9D-CC46-421285ED29C6}"/>
                </a:ext>
              </a:extLst>
            </p:cNvPr>
            <p:cNvSpPr txBox="1"/>
            <p:nvPr/>
          </p:nvSpPr>
          <p:spPr>
            <a:xfrm>
              <a:off x="6553200" y="6005837"/>
              <a:ext cx="2895600" cy="523220"/>
            </a:xfrm>
            <a:prstGeom prst="rect">
              <a:avLst/>
            </a:prstGeom>
            <a:noFill/>
          </p:spPr>
          <p:txBody>
            <a:bodyPr wrap="square" rtlCol="0">
              <a:spAutoFit/>
            </a:bodyPr>
            <a:lstStyle/>
            <a:p>
              <a:r>
                <a:rPr lang="en-ZA" sz="2800" b="1" dirty="0"/>
                <a:t>2020</a:t>
              </a:r>
            </a:p>
          </p:txBody>
        </p:sp>
      </p:grpSp>
    </p:spTree>
    <p:extLst>
      <p:ext uri="{BB962C8B-B14F-4D97-AF65-F5344CB8AC3E}">
        <p14:creationId xmlns:p14="http://schemas.microsoft.com/office/powerpoint/2010/main" val="326579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AI-generated content may be incorrect.">
            <a:extLst>
              <a:ext uri="{FF2B5EF4-FFF2-40B4-BE49-F238E27FC236}">
                <a16:creationId xmlns:a16="http://schemas.microsoft.com/office/drawing/2014/main" id="{CAFA7E2D-7DA4-4EA5-0272-1DBA8F35945C}"/>
              </a:ext>
            </a:extLst>
          </p:cNvPr>
          <p:cNvPicPr>
            <a:picLocks noChangeAspect="1"/>
          </p:cNvPicPr>
          <p:nvPr/>
        </p:nvPicPr>
        <p:blipFill>
          <a:blip r:embed="rId2"/>
          <a:stretch>
            <a:fillRect/>
          </a:stretch>
        </p:blipFill>
        <p:spPr>
          <a:xfrm>
            <a:off x="1752601" y="-167456"/>
            <a:ext cx="8001000" cy="4182045"/>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DCAE42FF-23B9-5675-F5E4-617A0DE879C0}"/>
              </a:ext>
            </a:extLst>
          </p:cNvPr>
          <p:cNvPicPr>
            <a:picLocks noChangeAspect="1"/>
          </p:cNvPicPr>
          <p:nvPr/>
        </p:nvPicPr>
        <p:blipFill>
          <a:blip r:embed="rId3"/>
          <a:stretch>
            <a:fillRect/>
          </a:stretch>
        </p:blipFill>
        <p:spPr>
          <a:xfrm>
            <a:off x="0" y="3987694"/>
            <a:ext cx="5731510" cy="3327506"/>
          </a:xfrm>
          <a:prstGeom prst="rect">
            <a:avLst/>
          </a:prstGeom>
        </p:spPr>
      </p:pic>
      <p:pic>
        <p:nvPicPr>
          <p:cNvPr id="18" name="Picture 17">
            <a:extLst>
              <a:ext uri="{FF2B5EF4-FFF2-40B4-BE49-F238E27FC236}">
                <a16:creationId xmlns:a16="http://schemas.microsoft.com/office/drawing/2014/main" id="{72145671-F7A1-E67F-12F4-E0F14D6849C9}"/>
              </a:ext>
            </a:extLst>
          </p:cNvPr>
          <p:cNvPicPr>
            <a:picLocks noChangeAspect="1"/>
          </p:cNvPicPr>
          <p:nvPr/>
        </p:nvPicPr>
        <p:blipFill>
          <a:blip r:embed="rId4"/>
          <a:srcRect l="23236" t="19753" b="5450"/>
          <a:stretch/>
        </p:blipFill>
        <p:spPr>
          <a:xfrm>
            <a:off x="5569154" y="3987695"/>
            <a:ext cx="4215822" cy="3327506"/>
          </a:xfrm>
          <a:prstGeom prst="rect">
            <a:avLst/>
          </a:prstGeom>
        </p:spPr>
      </p:pic>
    </p:spTree>
    <p:extLst>
      <p:ext uri="{BB962C8B-B14F-4D97-AF65-F5344CB8AC3E}">
        <p14:creationId xmlns:p14="http://schemas.microsoft.com/office/powerpoint/2010/main" val="3152430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2103</TotalTime>
  <Words>1757</Words>
  <Application>Microsoft Office PowerPoint</Application>
  <PresentationFormat>Custom</PresentationFormat>
  <Paragraphs>161</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League Spartan</vt:lpstr>
      <vt:lpstr>Calibri</vt:lpstr>
      <vt:lpstr>Open Sans Bold</vt:lpstr>
      <vt:lpstr>Arial</vt:lpstr>
      <vt:lpstr>Poppins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DMPR Presentation template</dc:title>
  <dc:creator>Nqobile Khanyile</dc:creator>
  <cp:lastModifiedBy>Mmadikeledi Moloto</cp:lastModifiedBy>
  <cp:revision>15</cp:revision>
  <cp:lastPrinted>2025-08-26T09:43:38Z</cp:lastPrinted>
  <dcterms:created xsi:type="dcterms:W3CDTF">2006-08-16T00:00:00Z</dcterms:created>
  <dcterms:modified xsi:type="dcterms:W3CDTF">2025-08-28T21:18:01Z</dcterms:modified>
  <dc:identifier>DAGkCsBoQmE</dc:identifier>
</cp:coreProperties>
</file>