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1B4AEFB-633C-9343-A4CC-61A8C002174B}" v="347" dt="2025-08-28T16:53:25.9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96"/>
    <p:restoredTop sz="94660"/>
  </p:normalViewPr>
  <p:slideViewPr>
    <p:cSldViewPr snapToGrid="0">
      <p:cViewPr varScale="1">
        <p:scale>
          <a:sx n="79" d="100"/>
          <a:sy n="79" d="100"/>
        </p:scale>
        <p:origin x="7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svg"/><Relationship Id="rId1" Type="http://schemas.openxmlformats.org/officeDocument/2006/relationships/image" Target="../media/image37.png"/><Relationship Id="rId4" Type="http://schemas.openxmlformats.org/officeDocument/2006/relationships/image" Target="../media/image40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svg"/><Relationship Id="rId1" Type="http://schemas.openxmlformats.org/officeDocument/2006/relationships/image" Target="../media/image37.png"/><Relationship Id="rId4" Type="http://schemas.openxmlformats.org/officeDocument/2006/relationships/image" Target="../media/image4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D7C961-9F65-4918-9B84-DD619E1FC2B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A097026-6E88-451C-84D2-14100D26B7FA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/>
            <a:t>The mining industry as the economic backbone:</a:t>
          </a:r>
        </a:p>
      </dgm:t>
    </dgm:pt>
    <dgm:pt modelId="{F1FED9D1-1F06-4543-A005-E9E501615055}" type="parTrans" cxnId="{5E561066-AC90-4E63-A6DE-D88920CC8F39}">
      <dgm:prSet/>
      <dgm:spPr/>
      <dgm:t>
        <a:bodyPr/>
        <a:lstStyle/>
        <a:p>
          <a:endParaRPr lang="en-US"/>
        </a:p>
      </dgm:t>
    </dgm:pt>
    <dgm:pt modelId="{F5BD2040-1576-423B-B5CE-3C6BF40FB2C5}" type="sibTrans" cxnId="{5E561066-AC90-4E63-A6DE-D88920CC8F39}">
      <dgm:prSet/>
      <dgm:spPr/>
      <dgm:t>
        <a:bodyPr/>
        <a:lstStyle/>
        <a:p>
          <a:endParaRPr lang="en-US"/>
        </a:p>
      </dgm:t>
    </dgm:pt>
    <dgm:pt modelId="{E14BD7AD-AC73-4F84-8DFF-EA1E9A3448C5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en-US" dirty="0"/>
            <a:t>Massive foreign direct investment in South African Mining.</a:t>
          </a:r>
        </a:p>
      </dgm:t>
    </dgm:pt>
    <dgm:pt modelId="{C76CB05C-49A9-4017-8D80-076D1A56373E}" type="parTrans" cxnId="{4B5D59D1-8665-4698-AB22-558B9684772F}">
      <dgm:prSet/>
      <dgm:spPr/>
      <dgm:t>
        <a:bodyPr/>
        <a:lstStyle/>
        <a:p>
          <a:endParaRPr lang="en-US"/>
        </a:p>
      </dgm:t>
    </dgm:pt>
    <dgm:pt modelId="{4A254506-A977-453B-865C-489544E82FCB}" type="sibTrans" cxnId="{4B5D59D1-8665-4698-AB22-558B9684772F}">
      <dgm:prSet/>
      <dgm:spPr/>
      <dgm:t>
        <a:bodyPr/>
        <a:lstStyle/>
        <a:p>
          <a:endParaRPr lang="en-US"/>
        </a:p>
      </dgm:t>
    </dgm:pt>
    <dgm:pt modelId="{4647958C-F37D-4B83-92D3-FE7121019D0B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/>
            <a:t>Apartheid legacy:</a:t>
          </a:r>
        </a:p>
      </dgm:t>
    </dgm:pt>
    <dgm:pt modelId="{0B4A7C41-2D9E-4C36-B4D2-6A5C640E5514}" type="parTrans" cxnId="{9B5A6989-DD2A-4032-9CB3-A5EAA48DDF5A}">
      <dgm:prSet/>
      <dgm:spPr/>
      <dgm:t>
        <a:bodyPr/>
        <a:lstStyle/>
        <a:p>
          <a:endParaRPr lang="en-US"/>
        </a:p>
      </dgm:t>
    </dgm:pt>
    <dgm:pt modelId="{6CEA1DC4-C452-4EC7-B5DC-591D154B2CE2}" type="sibTrans" cxnId="{9B5A6989-DD2A-4032-9CB3-A5EAA48DDF5A}">
      <dgm:prSet/>
      <dgm:spPr/>
      <dgm:t>
        <a:bodyPr/>
        <a:lstStyle/>
        <a:p>
          <a:endParaRPr lang="en-US"/>
        </a:p>
      </dgm:t>
    </dgm:pt>
    <dgm:pt modelId="{A49B9986-5631-40DC-87A8-59BC5C620567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en-US" dirty="0"/>
            <a:t>A society founded on racial segregation and economic apartheid.</a:t>
          </a:r>
        </a:p>
      </dgm:t>
    </dgm:pt>
    <dgm:pt modelId="{11C73BE0-1799-4C2F-977D-1A76BE20678D}" type="parTrans" cxnId="{879BCAD2-4AD8-4C03-B822-DBB562FD9CFE}">
      <dgm:prSet/>
      <dgm:spPr/>
      <dgm:t>
        <a:bodyPr/>
        <a:lstStyle/>
        <a:p>
          <a:endParaRPr lang="en-US"/>
        </a:p>
      </dgm:t>
    </dgm:pt>
    <dgm:pt modelId="{EE78C9D5-9B54-4299-90E5-BF6D010E3786}" type="sibTrans" cxnId="{879BCAD2-4AD8-4C03-B822-DBB562FD9CFE}">
      <dgm:prSet/>
      <dgm:spPr/>
      <dgm:t>
        <a:bodyPr/>
        <a:lstStyle/>
        <a:p>
          <a:endParaRPr lang="en-US"/>
        </a:p>
      </dgm:t>
    </dgm:pt>
    <dgm:pt modelId="{F01F0AA4-C42A-495F-8ADD-FDA2509360DC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en-US" dirty="0"/>
            <a:t>Dispossession of land and mineral rights.</a:t>
          </a:r>
        </a:p>
      </dgm:t>
    </dgm:pt>
    <dgm:pt modelId="{A193A7A9-9699-4965-8198-985ACEF36584}" type="parTrans" cxnId="{1B6F9E6F-90B2-4646-9E65-65EFE7C72738}">
      <dgm:prSet/>
      <dgm:spPr/>
      <dgm:t>
        <a:bodyPr/>
        <a:lstStyle/>
        <a:p>
          <a:endParaRPr lang="en-US"/>
        </a:p>
      </dgm:t>
    </dgm:pt>
    <dgm:pt modelId="{B19C6AB1-861E-4861-BF3E-C64B319A4774}" type="sibTrans" cxnId="{1B6F9E6F-90B2-4646-9E65-65EFE7C72738}">
      <dgm:prSet/>
      <dgm:spPr/>
      <dgm:t>
        <a:bodyPr/>
        <a:lstStyle/>
        <a:p>
          <a:endParaRPr lang="en-US"/>
        </a:p>
      </dgm:t>
    </dgm:pt>
    <dgm:pt modelId="{0E250E6E-9841-4571-8E60-EB5B591EB110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en-US" dirty="0"/>
            <a:t>Profound socio-economic inequalities and conditions of poverty</a:t>
          </a:r>
        </a:p>
      </dgm:t>
    </dgm:pt>
    <dgm:pt modelId="{C6D665C9-80C7-4037-97EB-B3A8B98B02E5}" type="parTrans" cxnId="{CB589605-C313-4F98-93E0-8DA86F7DAC46}">
      <dgm:prSet/>
      <dgm:spPr/>
      <dgm:t>
        <a:bodyPr/>
        <a:lstStyle/>
        <a:p>
          <a:endParaRPr lang="en-US"/>
        </a:p>
      </dgm:t>
    </dgm:pt>
    <dgm:pt modelId="{BFF621C8-7668-4832-8D4D-4D37FD6714E7}" type="sibTrans" cxnId="{CB589605-C313-4F98-93E0-8DA86F7DAC46}">
      <dgm:prSet/>
      <dgm:spPr/>
      <dgm:t>
        <a:bodyPr/>
        <a:lstStyle/>
        <a:p>
          <a:endParaRPr lang="en-US"/>
        </a:p>
      </dgm:t>
    </dgm:pt>
    <dgm:pt modelId="{0DE3E962-4DAE-47AB-B4EF-B364437368A1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/>
            <a:t>This history demanded an imperative for reform post-1994</a:t>
          </a:r>
        </a:p>
      </dgm:t>
    </dgm:pt>
    <dgm:pt modelId="{6328EFAF-75D1-41E5-B50E-CE5287FB06FB}" type="parTrans" cxnId="{806CEDDA-9481-44C1-ACF4-435728B5CF96}">
      <dgm:prSet/>
      <dgm:spPr/>
      <dgm:t>
        <a:bodyPr/>
        <a:lstStyle/>
        <a:p>
          <a:endParaRPr lang="en-US"/>
        </a:p>
      </dgm:t>
    </dgm:pt>
    <dgm:pt modelId="{B4070131-4550-45EB-AD54-46455791DD96}" type="sibTrans" cxnId="{806CEDDA-9481-44C1-ACF4-435728B5CF96}">
      <dgm:prSet/>
      <dgm:spPr/>
      <dgm:t>
        <a:bodyPr/>
        <a:lstStyle/>
        <a:p>
          <a:endParaRPr lang="en-US"/>
        </a:p>
      </dgm:t>
    </dgm:pt>
    <dgm:pt modelId="{6475282B-6EB5-46AC-82EA-2CF0C4B1F38F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en-US" dirty="0"/>
            <a:t>Migrant </a:t>
          </a:r>
          <a:r>
            <a:rPr lang="en-US" dirty="0" err="1"/>
            <a:t>Labour</a:t>
          </a:r>
          <a:r>
            <a:rPr lang="en-US" dirty="0"/>
            <a:t> System: Built on a system of cheap, black migrant </a:t>
          </a:r>
          <a:r>
            <a:rPr lang="en-US" dirty="0" err="1"/>
            <a:t>labour</a:t>
          </a:r>
          <a:r>
            <a:rPr lang="en-US" dirty="0"/>
            <a:t> predominantly from rural (</a:t>
          </a:r>
          <a:r>
            <a:rPr lang="en-US" dirty="0" err="1"/>
            <a:t>labour</a:t>
          </a:r>
          <a:r>
            <a:rPr lang="en-US" dirty="0"/>
            <a:t> sending) and Bantustan (homeland) areas.</a:t>
          </a:r>
        </a:p>
      </dgm:t>
    </dgm:pt>
    <dgm:pt modelId="{B7BE6B41-2CB4-4783-9E19-C2B066A78793}" type="parTrans" cxnId="{713D01CB-391E-4A04-9E75-3F3939FACDC1}">
      <dgm:prSet/>
      <dgm:spPr/>
      <dgm:t>
        <a:bodyPr/>
        <a:lstStyle/>
        <a:p>
          <a:endParaRPr lang="en-ZA"/>
        </a:p>
      </dgm:t>
    </dgm:pt>
    <dgm:pt modelId="{E83FC044-26BE-4461-8895-73C1201F2DB8}" type="sibTrans" cxnId="{713D01CB-391E-4A04-9E75-3F3939FACDC1}">
      <dgm:prSet/>
      <dgm:spPr/>
      <dgm:t>
        <a:bodyPr/>
        <a:lstStyle/>
        <a:p>
          <a:endParaRPr lang="en-ZA"/>
        </a:p>
      </dgm:t>
    </dgm:pt>
    <dgm:pt modelId="{4FDAF453-866B-4A22-8EB9-CADF2B9BA8FA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en-US" dirty="0"/>
            <a:t>A key pillar to economic contributions ( revenue, jobs, infrastructure etc.)</a:t>
          </a:r>
        </a:p>
      </dgm:t>
    </dgm:pt>
    <dgm:pt modelId="{C64ED09E-1A49-4143-9262-F8C671253ECA}" type="parTrans" cxnId="{50EEB070-CE0E-44B1-B620-8A8607C5E1BF}">
      <dgm:prSet/>
      <dgm:spPr/>
    </dgm:pt>
    <dgm:pt modelId="{A72000B2-CEFF-403A-81F1-95FAF3A3B52D}" type="sibTrans" cxnId="{50EEB070-CE0E-44B1-B620-8A8607C5E1BF}">
      <dgm:prSet/>
      <dgm:spPr/>
    </dgm:pt>
    <dgm:pt modelId="{36AA62EC-5A15-6543-B1ED-A618FF1D3BA1}" type="pres">
      <dgm:prSet presAssocID="{DDD7C961-9F65-4918-9B84-DD619E1FC2BB}" presName="linear" presStyleCnt="0">
        <dgm:presLayoutVars>
          <dgm:dir/>
          <dgm:animLvl val="lvl"/>
          <dgm:resizeHandles val="exact"/>
        </dgm:presLayoutVars>
      </dgm:prSet>
      <dgm:spPr/>
    </dgm:pt>
    <dgm:pt modelId="{9E6B9AD7-647A-4C40-B0C6-6D0FC15A87B1}" type="pres">
      <dgm:prSet presAssocID="{3A097026-6E88-451C-84D2-14100D26B7FA}" presName="parentLin" presStyleCnt="0"/>
      <dgm:spPr/>
    </dgm:pt>
    <dgm:pt modelId="{96AFBE2F-E881-DF49-8A1A-E7654C328279}" type="pres">
      <dgm:prSet presAssocID="{3A097026-6E88-451C-84D2-14100D26B7FA}" presName="parentLeftMargin" presStyleLbl="node1" presStyleIdx="0" presStyleCnt="3"/>
      <dgm:spPr/>
    </dgm:pt>
    <dgm:pt modelId="{0C8F5499-2456-BD47-B79A-008BBA4D0968}" type="pres">
      <dgm:prSet presAssocID="{3A097026-6E88-451C-84D2-14100D26B7F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0123C94-33BC-4746-93B7-3E41FB2B7C49}" type="pres">
      <dgm:prSet presAssocID="{3A097026-6E88-451C-84D2-14100D26B7FA}" presName="negativeSpace" presStyleCnt="0"/>
      <dgm:spPr/>
    </dgm:pt>
    <dgm:pt modelId="{D441082F-53D0-0B4D-959E-44A4F3C518E2}" type="pres">
      <dgm:prSet presAssocID="{3A097026-6E88-451C-84D2-14100D26B7FA}" presName="childText" presStyleLbl="conFgAcc1" presStyleIdx="0" presStyleCnt="3">
        <dgm:presLayoutVars>
          <dgm:bulletEnabled val="1"/>
        </dgm:presLayoutVars>
      </dgm:prSet>
      <dgm:spPr/>
    </dgm:pt>
    <dgm:pt modelId="{5BCCEB6E-A53C-504F-89FF-ABF60F7E7A68}" type="pres">
      <dgm:prSet presAssocID="{F5BD2040-1576-423B-B5CE-3C6BF40FB2C5}" presName="spaceBetweenRectangles" presStyleCnt="0"/>
      <dgm:spPr/>
    </dgm:pt>
    <dgm:pt modelId="{1894E054-8BD3-AA4D-B311-9676FB19A9E2}" type="pres">
      <dgm:prSet presAssocID="{4647958C-F37D-4B83-92D3-FE7121019D0B}" presName="parentLin" presStyleCnt="0"/>
      <dgm:spPr/>
    </dgm:pt>
    <dgm:pt modelId="{388F448C-1837-C545-9FF2-6FD006591329}" type="pres">
      <dgm:prSet presAssocID="{4647958C-F37D-4B83-92D3-FE7121019D0B}" presName="parentLeftMargin" presStyleLbl="node1" presStyleIdx="0" presStyleCnt="3"/>
      <dgm:spPr/>
    </dgm:pt>
    <dgm:pt modelId="{82D47D69-72D9-C948-BD88-F98D0A3167FD}" type="pres">
      <dgm:prSet presAssocID="{4647958C-F37D-4B83-92D3-FE7121019D0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C29094E-1DBE-CD4F-9065-87635AA3E759}" type="pres">
      <dgm:prSet presAssocID="{4647958C-F37D-4B83-92D3-FE7121019D0B}" presName="negativeSpace" presStyleCnt="0"/>
      <dgm:spPr/>
    </dgm:pt>
    <dgm:pt modelId="{E55CA88F-F704-AC47-AD19-E99837F50A46}" type="pres">
      <dgm:prSet presAssocID="{4647958C-F37D-4B83-92D3-FE7121019D0B}" presName="childText" presStyleLbl="conFgAcc1" presStyleIdx="1" presStyleCnt="3">
        <dgm:presLayoutVars>
          <dgm:bulletEnabled val="1"/>
        </dgm:presLayoutVars>
      </dgm:prSet>
      <dgm:spPr/>
    </dgm:pt>
    <dgm:pt modelId="{1FA3552B-4A99-8449-B058-E1D20D538908}" type="pres">
      <dgm:prSet presAssocID="{6CEA1DC4-C452-4EC7-B5DC-591D154B2CE2}" presName="spaceBetweenRectangles" presStyleCnt="0"/>
      <dgm:spPr/>
    </dgm:pt>
    <dgm:pt modelId="{A8ED6393-25D4-4342-9EF7-F369853EB31F}" type="pres">
      <dgm:prSet presAssocID="{0DE3E962-4DAE-47AB-B4EF-B364437368A1}" presName="parentLin" presStyleCnt="0"/>
      <dgm:spPr/>
    </dgm:pt>
    <dgm:pt modelId="{5A200B07-1BCC-9A49-BAC4-282297156A97}" type="pres">
      <dgm:prSet presAssocID="{0DE3E962-4DAE-47AB-B4EF-B364437368A1}" presName="parentLeftMargin" presStyleLbl="node1" presStyleIdx="1" presStyleCnt="3"/>
      <dgm:spPr/>
    </dgm:pt>
    <dgm:pt modelId="{14B52B92-3FD8-6148-9D58-45F02A9F5DC6}" type="pres">
      <dgm:prSet presAssocID="{0DE3E962-4DAE-47AB-B4EF-B364437368A1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4396ED3B-45B8-304B-9E76-856AE12C4006}" type="pres">
      <dgm:prSet presAssocID="{0DE3E962-4DAE-47AB-B4EF-B364437368A1}" presName="negativeSpace" presStyleCnt="0"/>
      <dgm:spPr/>
    </dgm:pt>
    <dgm:pt modelId="{C7DA7704-B349-AC46-A608-87ADCC0140D9}" type="pres">
      <dgm:prSet presAssocID="{0DE3E962-4DAE-47AB-B4EF-B364437368A1}" presName="childText" presStyleLbl="conFgAcc1" presStyleIdx="2" presStyleCnt="3">
        <dgm:presLayoutVars>
          <dgm:bulletEnabled val="1"/>
        </dgm:presLayoutVars>
      </dgm:prSet>
      <dgm:spPr>
        <a:ln>
          <a:solidFill>
            <a:schemeClr val="accent6">
              <a:lumMod val="75000"/>
            </a:schemeClr>
          </a:solidFill>
        </a:ln>
      </dgm:spPr>
    </dgm:pt>
  </dgm:ptLst>
  <dgm:cxnLst>
    <dgm:cxn modelId="{CB589605-C313-4F98-93E0-8DA86F7DAC46}" srcId="{4647958C-F37D-4B83-92D3-FE7121019D0B}" destId="{0E250E6E-9841-4571-8E60-EB5B591EB110}" srcOrd="3" destOrd="0" parTransId="{C6D665C9-80C7-4037-97EB-B3A8B98B02E5}" sibTransId="{BFF621C8-7668-4832-8D4D-4D37FD6714E7}"/>
    <dgm:cxn modelId="{AA6C9013-2BB3-4285-A026-72700ABA78F1}" type="presOf" srcId="{6475282B-6EB5-46AC-82EA-2CF0C4B1F38F}" destId="{E55CA88F-F704-AC47-AD19-E99837F50A46}" srcOrd="0" destOrd="2" presId="urn:microsoft.com/office/officeart/2005/8/layout/list1"/>
    <dgm:cxn modelId="{8EFC231C-D987-4AC3-AAED-FEDB87BE4560}" type="presOf" srcId="{4FDAF453-866B-4A22-8EB9-CADF2B9BA8FA}" destId="{D441082F-53D0-0B4D-959E-44A4F3C518E2}" srcOrd="0" destOrd="1" presId="urn:microsoft.com/office/officeart/2005/8/layout/list1"/>
    <dgm:cxn modelId="{82DD0137-8572-8A46-8345-FF9ACC387935}" type="presOf" srcId="{3A097026-6E88-451C-84D2-14100D26B7FA}" destId="{0C8F5499-2456-BD47-B79A-008BBA4D0968}" srcOrd="1" destOrd="0" presId="urn:microsoft.com/office/officeart/2005/8/layout/list1"/>
    <dgm:cxn modelId="{73295B5D-C440-3C41-A503-1E1F36FFF1BD}" type="presOf" srcId="{DDD7C961-9F65-4918-9B84-DD619E1FC2BB}" destId="{36AA62EC-5A15-6543-B1ED-A618FF1D3BA1}" srcOrd="0" destOrd="0" presId="urn:microsoft.com/office/officeart/2005/8/layout/list1"/>
    <dgm:cxn modelId="{B2A7DC44-5557-614E-8B58-E4866E62908D}" type="presOf" srcId="{3A097026-6E88-451C-84D2-14100D26B7FA}" destId="{96AFBE2F-E881-DF49-8A1A-E7654C328279}" srcOrd="0" destOrd="0" presId="urn:microsoft.com/office/officeart/2005/8/layout/list1"/>
    <dgm:cxn modelId="{5E561066-AC90-4E63-A6DE-D88920CC8F39}" srcId="{DDD7C961-9F65-4918-9B84-DD619E1FC2BB}" destId="{3A097026-6E88-451C-84D2-14100D26B7FA}" srcOrd="0" destOrd="0" parTransId="{F1FED9D1-1F06-4543-A005-E9E501615055}" sibTransId="{F5BD2040-1576-423B-B5CE-3C6BF40FB2C5}"/>
    <dgm:cxn modelId="{1B6F9E6F-90B2-4646-9E65-65EFE7C72738}" srcId="{4647958C-F37D-4B83-92D3-FE7121019D0B}" destId="{F01F0AA4-C42A-495F-8ADD-FDA2509360DC}" srcOrd="1" destOrd="0" parTransId="{A193A7A9-9699-4965-8198-985ACEF36584}" sibTransId="{B19C6AB1-861E-4861-BF3E-C64B319A4774}"/>
    <dgm:cxn modelId="{50EEB070-CE0E-44B1-B620-8A8607C5E1BF}" srcId="{3A097026-6E88-451C-84D2-14100D26B7FA}" destId="{4FDAF453-866B-4A22-8EB9-CADF2B9BA8FA}" srcOrd="1" destOrd="0" parTransId="{C64ED09E-1A49-4143-9262-F8C671253ECA}" sibTransId="{A72000B2-CEFF-403A-81F1-95FAF3A3B52D}"/>
    <dgm:cxn modelId="{262F9454-015F-294E-AA56-B4F4EEA9C3E0}" type="presOf" srcId="{0DE3E962-4DAE-47AB-B4EF-B364437368A1}" destId="{14B52B92-3FD8-6148-9D58-45F02A9F5DC6}" srcOrd="1" destOrd="0" presId="urn:microsoft.com/office/officeart/2005/8/layout/list1"/>
    <dgm:cxn modelId="{E0162B80-5D3C-8F49-B457-A42BB7092BF6}" type="presOf" srcId="{4647958C-F37D-4B83-92D3-FE7121019D0B}" destId="{388F448C-1837-C545-9FF2-6FD006591329}" srcOrd="0" destOrd="0" presId="urn:microsoft.com/office/officeart/2005/8/layout/list1"/>
    <dgm:cxn modelId="{9B5A6989-DD2A-4032-9CB3-A5EAA48DDF5A}" srcId="{DDD7C961-9F65-4918-9B84-DD619E1FC2BB}" destId="{4647958C-F37D-4B83-92D3-FE7121019D0B}" srcOrd="1" destOrd="0" parTransId="{0B4A7C41-2D9E-4C36-B4D2-6A5C640E5514}" sibTransId="{6CEA1DC4-C452-4EC7-B5DC-591D154B2CE2}"/>
    <dgm:cxn modelId="{85ED0CA3-0D2B-DC41-A3BA-758765E0310E}" type="presOf" srcId="{E14BD7AD-AC73-4F84-8DFF-EA1E9A3448C5}" destId="{D441082F-53D0-0B4D-959E-44A4F3C518E2}" srcOrd="0" destOrd="0" presId="urn:microsoft.com/office/officeart/2005/8/layout/list1"/>
    <dgm:cxn modelId="{3DD6EFC7-1110-724A-B9B9-FC5C27551095}" type="presOf" srcId="{0DE3E962-4DAE-47AB-B4EF-B364437368A1}" destId="{5A200B07-1BCC-9A49-BAC4-282297156A97}" srcOrd="0" destOrd="0" presId="urn:microsoft.com/office/officeart/2005/8/layout/list1"/>
    <dgm:cxn modelId="{B75B35C9-C7CF-C64F-A825-AAE47729B57B}" type="presOf" srcId="{0E250E6E-9841-4571-8E60-EB5B591EB110}" destId="{E55CA88F-F704-AC47-AD19-E99837F50A46}" srcOrd="0" destOrd="3" presId="urn:microsoft.com/office/officeart/2005/8/layout/list1"/>
    <dgm:cxn modelId="{713D01CB-391E-4A04-9E75-3F3939FACDC1}" srcId="{4647958C-F37D-4B83-92D3-FE7121019D0B}" destId="{6475282B-6EB5-46AC-82EA-2CF0C4B1F38F}" srcOrd="2" destOrd="0" parTransId="{B7BE6B41-2CB4-4783-9E19-C2B066A78793}" sibTransId="{E83FC044-26BE-4461-8895-73C1201F2DB8}"/>
    <dgm:cxn modelId="{4B5D59D1-8665-4698-AB22-558B9684772F}" srcId="{3A097026-6E88-451C-84D2-14100D26B7FA}" destId="{E14BD7AD-AC73-4F84-8DFF-EA1E9A3448C5}" srcOrd="0" destOrd="0" parTransId="{C76CB05C-49A9-4017-8D80-076D1A56373E}" sibTransId="{4A254506-A977-453B-865C-489544E82FCB}"/>
    <dgm:cxn modelId="{879BCAD2-4AD8-4C03-B822-DBB562FD9CFE}" srcId="{4647958C-F37D-4B83-92D3-FE7121019D0B}" destId="{A49B9986-5631-40DC-87A8-59BC5C620567}" srcOrd="0" destOrd="0" parTransId="{11C73BE0-1799-4C2F-977D-1A76BE20678D}" sibTransId="{EE78C9D5-9B54-4299-90E5-BF6D010E3786}"/>
    <dgm:cxn modelId="{806CEDDA-9481-44C1-ACF4-435728B5CF96}" srcId="{DDD7C961-9F65-4918-9B84-DD619E1FC2BB}" destId="{0DE3E962-4DAE-47AB-B4EF-B364437368A1}" srcOrd="2" destOrd="0" parTransId="{6328EFAF-75D1-41E5-B50E-CE5287FB06FB}" sibTransId="{B4070131-4550-45EB-AD54-46455791DD96}"/>
    <dgm:cxn modelId="{5D1727DE-D0C4-AB48-BAF2-DE509C9ACFC5}" type="presOf" srcId="{A49B9986-5631-40DC-87A8-59BC5C620567}" destId="{E55CA88F-F704-AC47-AD19-E99837F50A46}" srcOrd="0" destOrd="0" presId="urn:microsoft.com/office/officeart/2005/8/layout/list1"/>
    <dgm:cxn modelId="{BDB804E7-195C-454D-B03E-9475463FD631}" type="presOf" srcId="{F01F0AA4-C42A-495F-8ADD-FDA2509360DC}" destId="{E55CA88F-F704-AC47-AD19-E99837F50A46}" srcOrd="0" destOrd="1" presId="urn:microsoft.com/office/officeart/2005/8/layout/list1"/>
    <dgm:cxn modelId="{3F4631F6-C348-B64A-AFAA-4CED0FFE3B38}" type="presOf" srcId="{4647958C-F37D-4B83-92D3-FE7121019D0B}" destId="{82D47D69-72D9-C948-BD88-F98D0A3167FD}" srcOrd="1" destOrd="0" presId="urn:microsoft.com/office/officeart/2005/8/layout/list1"/>
    <dgm:cxn modelId="{DFE98AF8-CC7A-4E4F-897F-FA5D3812F63B}" type="presParOf" srcId="{36AA62EC-5A15-6543-B1ED-A618FF1D3BA1}" destId="{9E6B9AD7-647A-4C40-B0C6-6D0FC15A87B1}" srcOrd="0" destOrd="0" presId="urn:microsoft.com/office/officeart/2005/8/layout/list1"/>
    <dgm:cxn modelId="{DAE52855-EB32-154D-826B-486CF99B799E}" type="presParOf" srcId="{9E6B9AD7-647A-4C40-B0C6-6D0FC15A87B1}" destId="{96AFBE2F-E881-DF49-8A1A-E7654C328279}" srcOrd="0" destOrd="0" presId="urn:microsoft.com/office/officeart/2005/8/layout/list1"/>
    <dgm:cxn modelId="{2D89AB9D-6E2F-B74A-9530-B26DCFE6BD8E}" type="presParOf" srcId="{9E6B9AD7-647A-4C40-B0C6-6D0FC15A87B1}" destId="{0C8F5499-2456-BD47-B79A-008BBA4D0968}" srcOrd="1" destOrd="0" presId="urn:microsoft.com/office/officeart/2005/8/layout/list1"/>
    <dgm:cxn modelId="{08C69C41-99E0-9144-88B0-DBA466B3DBAB}" type="presParOf" srcId="{36AA62EC-5A15-6543-B1ED-A618FF1D3BA1}" destId="{70123C94-33BC-4746-93B7-3E41FB2B7C49}" srcOrd="1" destOrd="0" presId="urn:microsoft.com/office/officeart/2005/8/layout/list1"/>
    <dgm:cxn modelId="{2765B045-7336-4043-BB41-1D2DB9DFD430}" type="presParOf" srcId="{36AA62EC-5A15-6543-B1ED-A618FF1D3BA1}" destId="{D441082F-53D0-0B4D-959E-44A4F3C518E2}" srcOrd="2" destOrd="0" presId="urn:microsoft.com/office/officeart/2005/8/layout/list1"/>
    <dgm:cxn modelId="{93AE9DD3-DC3D-7A49-9EDC-8BD797AFB057}" type="presParOf" srcId="{36AA62EC-5A15-6543-B1ED-A618FF1D3BA1}" destId="{5BCCEB6E-A53C-504F-89FF-ABF60F7E7A68}" srcOrd="3" destOrd="0" presId="urn:microsoft.com/office/officeart/2005/8/layout/list1"/>
    <dgm:cxn modelId="{23E8A723-891D-BB47-A662-59F4A54AACD6}" type="presParOf" srcId="{36AA62EC-5A15-6543-B1ED-A618FF1D3BA1}" destId="{1894E054-8BD3-AA4D-B311-9676FB19A9E2}" srcOrd="4" destOrd="0" presId="urn:microsoft.com/office/officeart/2005/8/layout/list1"/>
    <dgm:cxn modelId="{67545BCB-65A7-5F44-A7D5-2C00CE28466F}" type="presParOf" srcId="{1894E054-8BD3-AA4D-B311-9676FB19A9E2}" destId="{388F448C-1837-C545-9FF2-6FD006591329}" srcOrd="0" destOrd="0" presId="urn:microsoft.com/office/officeart/2005/8/layout/list1"/>
    <dgm:cxn modelId="{28AF2DC4-E373-1F4E-A22C-6798AECDB60F}" type="presParOf" srcId="{1894E054-8BD3-AA4D-B311-9676FB19A9E2}" destId="{82D47D69-72D9-C948-BD88-F98D0A3167FD}" srcOrd="1" destOrd="0" presId="urn:microsoft.com/office/officeart/2005/8/layout/list1"/>
    <dgm:cxn modelId="{3FEA4244-677C-DE45-8D54-CD8366F919B8}" type="presParOf" srcId="{36AA62EC-5A15-6543-B1ED-A618FF1D3BA1}" destId="{BC29094E-1DBE-CD4F-9065-87635AA3E759}" srcOrd="5" destOrd="0" presId="urn:microsoft.com/office/officeart/2005/8/layout/list1"/>
    <dgm:cxn modelId="{091FB74A-E51D-9848-9695-D1730642DA86}" type="presParOf" srcId="{36AA62EC-5A15-6543-B1ED-A618FF1D3BA1}" destId="{E55CA88F-F704-AC47-AD19-E99837F50A46}" srcOrd="6" destOrd="0" presId="urn:microsoft.com/office/officeart/2005/8/layout/list1"/>
    <dgm:cxn modelId="{DF392B25-B6BC-D544-A2B8-A05080FEBFA5}" type="presParOf" srcId="{36AA62EC-5A15-6543-B1ED-A618FF1D3BA1}" destId="{1FA3552B-4A99-8449-B058-E1D20D538908}" srcOrd="7" destOrd="0" presId="urn:microsoft.com/office/officeart/2005/8/layout/list1"/>
    <dgm:cxn modelId="{10C2E4F7-63A8-1E40-8ADE-A7E079693253}" type="presParOf" srcId="{36AA62EC-5A15-6543-B1ED-A618FF1D3BA1}" destId="{A8ED6393-25D4-4342-9EF7-F369853EB31F}" srcOrd="8" destOrd="0" presId="urn:microsoft.com/office/officeart/2005/8/layout/list1"/>
    <dgm:cxn modelId="{505D8752-22B5-3D45-94E0-98BD1E8E4E5C}" type="presParOf" srcId="{A8ED6393-25D4-4342-9EF7-F369853EB31F}" destId="{5A200B07-1BCC-9A49-BAC4-282297156A97}" srcOrd="0" destOrd="0" presId="urn:microsoft.com/office/officeart/2005/8/layout/list1"/>
    <dgm:cxn modelId="{9BF763C8-0E96-7C45-975A-BF754AFAB176}" type="presParOf" srcId="{A8ED6393-25D4-4342-9EF7-F369853EB31F}" destId="{14B52B92-3FD8-6148-9D58-45F02A9F5DC6}" srcOrd="1" destOrd="0" presId="urn:microsoft.com/office/officeart/2005/8/layout/list1"/>
    <dgm:cxn modelId="{1E3BCD92-61E5-D947-AEF1-2CECBD948377}" type="presParOf" srcId="{36AA62EC-5A15-6543-B1ED-A618FF1D3BA1}" destId="{4396ED3B-45B8-304B-9E76-856AE12C4006}" srcOrd="9" destOrd="0" presId="urn:microsoft.com/office/officeart/2005/8/layout/list1"/>
    <dgm:cxn modelId="{E9ED19D4-33BD-A643-B503-9C2520A8ABA5}" type="presParOf" srcId="{36AA62EC-5A15-6543-B1ED-A618FF1D3BA1}" destId="{C7DA7704-B349-AC46-A608-87ADCC0140D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FAD2AA-B869-4B12-804C-0C294E6B8BD5}" type="doc">
      <dgm:prSet loTypeId="urn:microsoft.com/office/officeart/2005/8/layout/StepDownProces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E483615-C7A4-4F4D-8C79-51E4CB5BAA6C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2000" b="1" dirty="0"/>
            <a:t>Mineral and Petroleum Resources Development Act, 2002 (MPRDA)</a:t>
          </a:r>
        </a:p>
      </dgm:t>
    </dgm:pt>
    <dgm:pt modelId="{0C99FAEB-4095-4598-8EB6-D64E933C7AE5}" type="parTrans" cxnId="{FD809DD6-0237-408E-9EA9-F6D905410AF6}">
      <dgm:prSet/>
      <dgm:spPr/>
      <dgm:t>
        <a:bodyPr/>
        <a:lstStyle/>
        <a:p>
          <a:endParaRPr lang="en-US" sz="1400"/>
        </a:p>
      </dgm:t>
    </dgm:pt>
    <dgm:pt modelId="{91C12F7E-3861-46F0-96DF-DC5D1BBDD757}" type="sibTrans" cxnId="{FD809DD6-0237-408E-9EA9-F6D905410AF6}">
      <dgm:prSet/>
      <dgm:spPr/>
      <dgm:t>
        <a:bodyPr/>
        <a:lstStyle/>
        <a:p>
          <a:endParaRPr lang="en-US" sz="1400"/>
        </a:p>
      </dgm:t>
    </dgm:pt>
    <dgm:pt modelId="{14C78D0E-EE0F-4FA3-82C6-83139517B152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2000" b="1" dirty="0"/>
            <a:t>The Mining Charter, 2004</a:t>
          </a:r>
        </a:p>
      </dgm:t>
    </dgm:pt>
    <dgm:pt modelId="{305A6883-ED93-4FAA-9B05-4C67E1E44AEB}" type="parTrans" cxnId="{C2438696-93BC-4EF8-A1CA-FEB944B53EA4}">
      <dgm:prSet/>
      <dgm:spPr/>
      <dgm:t>
        <a:bodyPr/>
        <a:lstStyle/>
        <a:p>
          <a:endParaRPr lang="en-US" sz="1400"/>
        </a:p>
      </dgm:t>
    </dgm:pt>
    <dgm:pt modelId="{F8ACA2CA-4470-4B26-A42F-4D96A171235A}" type="sibTrans" cxnId="{C2438696-93BC-4EF8-A1CA-FEB944B53EA4}">
      <dgm:prSet/>
      <dgm:spPr/>
      <dgm:t>
        <a:bodyPr/>
        <a:lstStyle/>
        <a:p>
          <a:endParaRPr lang="en-US" sz="1400"/>
        </a:p>
      </dgm:t>
    </dgm:pt>
    <dgm:pt modelId="{3525BC2A-FD1E-4D86-9F3F-F4FD35A9B4C6}">
      <dgm:prSet custT="1"/>
      <dgm:spPr/>
      <dgm:t>
        <a:bodyPr/>
        <a:lstStyle/>
        <a:p>
          <a:r>
            <a:rPr lang="en-US" sz="1400" dirty="0"/>
            <a:t>A policy framework </a:t>
          </a:r>
          <a:r>
            <a:rPr lang="en-GB" sz="1400" dirty="0"/>
            <a:t>that records a pact between the government and industry, in which they committed themselves to a framework for progressing empowerment, thereby giving</a:t>
          </a:r>
          <a:r>
            <a:rPr lang="en-US" sz="1400" dirty="0"/>
            <a:t> impetus to the MPRDA objectives.</a:t>
          </a:r>
        </a:p>
      </dgm:t>
    </dgm:pt>
    <dgm:pt modelId="{80C2D48D-5CA7-48F4-B28C-B2AEF41EF3FC}" type="parTrans" cxnId="{1DC9B306-FF0A-48ED-B434-DBA0E97C55EF}">
      <dgm:prSet/>
      <dgm:spPr/>
      <dgm:t>
        <a:bodyPr/>
        <a:lstStyle/>
        <a:p>
          <a:endParaRPr lang="en-US" sz="1400"/>
        </a:p>
      </dgm:t>
    </dgm:pt>
    <dgm:pt modelId="{D0C1D3A8-7734-4D58-B245-754A996BA9F4}" type="sibTrans" cxnId="{1DC9B306-FF0A-48ED-B434-DBA0E97C55EF}">
      <dgm:prSet/>
      <dgm:spPr/>
      <dgm:t>
        <a:bodyPr/>
        <a:lstStyle/>
        <a:p>
          <a:endParaRPr lang="en-US" sz="1400"/>
        </a:p>
      </dgm:t>
    </dgm:pt>
    <dgm:pt modelId="{C2966C69-92C1-AA42-BF5F-6A3CDF88C95D}">
      <dgm:prSet custT="1"/>
      <dgm:spPr/>
      <dgm:t>
        <a:bodyPr/>
        <a:lstStyle/>
        <a:p>
          <a:r>
            <a:rPr lang="en-US" sz="1400" dirty="0"/>
            <a:t>Declared all mineral resources a common heritage of all South Africans and state being a custodian.</a:t>
          </a:r>
        </a:p>
      </dgm:t>
    </dgm:pt>
    <dgm:pt modelId="{FBBC61FB-12B7-FE45-994A-B93D2003650A}" type="parTrans" cxnId="{9B235139-1D2A-3F4B-A7B1-E44CDFC1CDC6}">
      <dgm:prSet/>
      <dgm:spPr/>
      <dgm:t>
        <a:bodyPr/>
        <a:lstStyle/>
        <a:p>
          <a:endParaRPr lang="en-GB" sz="1400"/>
        </a:p>
      </dgm:t>
    </dgm:pt>
    <dgm:pt modelId="{E6929005-CA05-ED46-BA27-AC924EE8B1A4}" type="sibTrans" cxnId="{9B235139-1D2A-3F4B-A7B1-E44CDFC1CDC6}">
      <dgm:prSet/>
      <dgm:spPr/>
      <dgm:t>
        <a:bodyPr/>
        <a:lstStyle/>
        <a:p>
          <a:endParaRPr lang="en-GB" sz="1400"/>
        </a:p>
      </dgm:t>
    </dgm:pt>
    <dgm:pt modelId="{731035B3-2F2C-4B30-9D82-FD5B0BED4F0F}">
      <dgm:prSet custT="1"/>
      <dgm:spPr/>
      <dgm:t>
        <a:bodyPr/>
        <a:lstStyle/>
        <a:p>
          <a:r>
            <a:rPr lang="en-US" sz="1400" dirty="0"/>
            <a:t>It has one of its primary objects – the transformation of the sector and empowerment of citizens who were previously excluded. </a:t>
          </a:r>
        </a:p>
      </dgm:t>
    </dgm:pt>
    <dgm:pt modelId="{62B45F34-7955-4ED7-BC5A-B8823305F2FB}" type="parTrans" cxnId="{225AEE81-54C1-485E-B55D-E318B6DA6263}">
      <dgm:prSet/>
      <dgm:spPr/>
      <dgm:t>
        <a:bodyPr/>
        <a:lstStyle/>
        <a:p>
          <a:endParaRPr lang="en-ZA"/>
        </a:p>
      </dgm:t>
    </dgm:pt>
    <dgm:pt modelId="{DC958BB5-04E5-4A81-A7BB-2726259CC5EE}" type="sibTrans" cxnId="{225AEE81-54C1-485E-B55D-E318B6DA6263}">
      <dgm:prSet/>
      <dgm:spPr/>
      <dgm:t>
        <a:bodyPr/>
        <a:lstStyle/>
        <a:p>
          <a:endParaRPr lang="en-ZA"/>
        </a:p>
      </dgm:t>
    </dgm:pt>
    <dgm:pt modelId="{DE186115-777C-406A-8C7D-E1AF2FE3FBAC}">
      <dgm:prSet custT="1"/>
      <dgm:spPr/>
      <dgm:t>
        <a:bodyPr/>
        <a:lstStyle/>
        <a:p>
          <a:r>
            <a:rPr lang="en-US" sz="1400" dirty="0"/>
            <a:t>It provided security of tenure which plays a pivotal role in the achievement of transformation – without it there would be no further investment in mining.</a:t>
          </a:r>
        </a:p>
      </dgm:t>
    </dgm:pt>
    <dgm:pt modelId="{EEEEEE95-67F3-49D9-95BB-988A95ECD884}" type="parTrans" cxnId="{485F5A3E-7565-4C18-9F29-278AA88BC08E}">
      <dgm:prSet/>
      <dgm:spPr/>
      <dgm:t>
        <a:bodyPr/>
        <a:lstStyle/>
        <a:p>
          <a:endParaRPr lang="en-ZA"/>
        </a:p>
      </dgm:t>
    </dgm:pt>
    <dgm:pt modelId="{3AB2BDCD-76B4-4BDF-ABC7-38F17CDD64D3}" type="sibTrans" cxnId="{485F5A3E-7565-4C18-9F29-278AA88BC08E}">
      <dgm:prSet/>
      <dgm:spPr/>
      <dgm:t>
        <a:bodyPr/>
        <a:lstStyle/>
        <a:p>
          <a:endParaRPr lang="en-ZA"/>
        </a:p>
      </dgm:t>
    </dgm:pt>
    <dgm:pt modelId="{F3BBDBF2-4C66-584E-8EE6-6A1A371CAA84}" type="pres">
      <dgm:prSet presAssocID="{8FFAD2AA-B869-4B12-804C-0C294E6B8BD5}" presName="rootnode" presStyleCnt="0">
        <dgm:presLayoutVars>
          <dgm:chMax/>
          <dgm:chPref/>
          <dgm:dir/>
          <dgm:animLvl val="lvl"/>
        </dgm:presLayoutVars>
      </dgm:prSet>
      <dgm:spPr/>
    </dgm:pt>
    <dgm:pt modelId="{645C448F-E2C6-6E46-A241-44DB1E3C8A47}" type="pres">
      <dgm:prSet presAssocID="{0E483615-C7A4-4F4D-8C79-51E4CB5BAA6C}" presName="composite" presStyleCnt="0"/>
      <dgm:spPr/>
    </dgm:pt>
    <dgm:pt modelId="{92025BA2-10BC-AA47-A782-347B3F477A9A}" type="pres">
      <dgm:prSet presAssocID="{0E483615-C7A4-4F4D-8C79-51E4CB5BAA6C}" presName="bentUpArrow1" presStyleLbl="alignImgPlace1" presStyleIdx="0" presStyleCnt="1" custLinFactNeighborX="29226" custLinFactNeighborY="-1584"/>
      <dgm:spPr>
        <a:solidFill>
          <a:schemeClr val="accent4"/>
        </a:solidFill>
      </dgm:spPr>
    </dgm:pt>
    <dgm:pt modelId="{8B84C574-88F5-614B-AF99-EBDA65816716}" type="pres">
      <dgm:prSet presAssocID="{0E483615-C7A4-4F4D-8C79-51E4CB5BAA6C}" presName="ParentText" presStyleLbl="node1" presStyleIdx="0" presStyleCnt="2" custScaleX="82645">
        <dgm:presLayoutVars>
          <dgm:chMax val="1"/>
          <dgm:chPref val="1"/>
          <dgm:bulletEnabled val="1"/>
        </dgm:presLayoutVars>
      </dgm:prSet>
      <dgm:spPr/>
    </dgm:pt>
    <dgm:pt modelId="{3BCE7107-59FC-F84E-81D6-6814452D1B28}" type="pres">
      <dgm:prSet presAssocID="{0E483615-C7A4-4F4D-8C79-51E4CB5BAA6C}" presName="ChildText" presStyleLbl="revTx" presStyleIdx="0" presStyleCnt="2" custScaleX="162741" custScaleY="141385" custLinFactNeighborX="31056">
        <dgm:presLayoutVars>
          <dgm:chMax val="0"/>
          <dgm:chPref val="0"/>
          <dgm:bulletEnabled val="1"/>
        </dgm:presLayoutVars>
      </dgm:prSet>
      <dgm:spPr/>
    </dgm:pt>
    <dgm:pt modelId="{58F09358-1428-B048-AAA7-E1123AA2B1CF}" type="pres">
      <dgm:prSet presAssocID="{91C12F7E-3861-46F0-96DF-DC5D1BBDD757}" presName="sibTrans" presStyleCnt="0"/>
      <dgm:spPr/>
    </dgm:pt>
    <dgm:pt modelId="{D97DDDF1-F09C-C447-A626-18F6EC36120F}" type="pres">
      <dgm:prSet presAssocID="{14C78D0E-EE0F-4FA3-82C6-83139517B152}" presName="composite" presStyleCnt="0"/>
      <dgm:spPr/>
    </dgm:pt>
    <dgm:pt modelId="{BDE1E85D-6175-3547-9B6C-32A678277D1D}" type="pres">
      <dgm:prSet presAssocID="{14C78D0E-EE0F-4FA3-82C6-83139517B152}" presName="ParentText" presStyleLbl="node1" presStyleIdx="1" presStyleCnt="2" custScaleX="82645">
        <dgm:presLayoutVars>
          <dgm:chMax val="1"/>
          <dgm:chPref val="1"/>
          <dgm:bulletEnabled val="1"/>
        </dgm:presLayoutVars>
      </dgm:prSet>
      <dgm:spPr/>
    </dgm:pt>
    <dgm:pt modelId="{7AA7E954-AC1B-3E41-AB22-301CF703A268}" type="pres">
      <dgm:prSet presAssocID="{14C78D0E-EE0F-4FA3-82C6-83139517B152}" presName="FinalChildText" presStyleLbl="revTx" presStyleIdx="1" presStyleCnt="2" custScaleY="121510">
        <dgm:presLayoutVars>
          <dgm:chMax val="0"/>
          <dgm:chPref val="0"/>
          <dgm:bulletEnabled val="1"/>
        </dgm:presLayoutVars>
      </dgm:prSet>
      <dgm:spPr/>
    </dgm:pt>
  </dgm:ptLst>
  <dgm:cxnLst>
    <dgm:cxn modelId="{1DC9B306-FF0A-48ED-B434-DBA0E97C55EF}" srcId="{14C78D0E-EE0F-4FA3-82C6-83139517B152}" destId="{3525BC2A-FD1E-4D86-9F3F-F4FD35A9B4C6}" srcOrd="0" destOrd="0" parTransId="{80C2D48D-5CA7-48F4-B28C-B2AEF41EF3FC}" sibTransId="{D0C1D3A8-7734-4D58-B245-754A996BA9F4}"/>
    <dgm:cxn modelId="{9B235139-1D2A-3F4B-A7B1-E44CDFC1CDC6}" srcId="{0E483615-C7A4-4F4D-8C79-51E4CB5BAA6C}" destId="{C2966C69-92C1-AA42-BF5F-6A3CDF88C95D}" srcOrd="0" destOrd="0" parTransId="{FBBC61FB-12B7-FE45-994A-B93D2003650A}" sibTransId="{E6929005-CA05-ED46-BA27-AC924EE8B1A4}"/>
    <dgm:cxn modelId="{485F5A3E-7565-4C18-9F29-278AA88BC08E}" srcId="{0E483615-C7A4-4F4D-8C79-51E4CB5BAA6C}" destId="{DE186115-777C-406A-8C7D-E1AF2FE3FBAC}" srcOrd="2" destOrd="0" parTransId="{EEEEEE95-67F3-49D9-95BB-988A95ECD884}" sibTransId="{3AB2BDCD-76B4-4BDF-ABC7-38F17CDD64D3}"/>
    <dgm:cxn modelId="{5DB4A461-7944-44BF-914A-0BA3FF98C301}" type="presOf" srcId="{DE186115-777C-406A-8C7D-E1AF2FE3FBAC}" destId="{3BCE7107-59FC-F84E-81D6-6814452D1B28}" srcOrd="0" destOrd="2" presId="urn:microsoft.com/office/officeart/2005/8/layout/StepDownProcess"/>
    <dgm:cxn modelId="{53EAA841-9605-5F4C-9AE7-79B37C966D6A}" type="presOf" srcId="{8FFAD2AA-B869-4B12-804C-0C294E6B8BD5}" destId="{F3BBDBF2-4C66-584E-8EE6-6A1A371CAA84}" srcOrd="0" destOrd="0" presId="urn:microsoft.com/office/officeart/2005/8/layout/StepDownProcess"/>
    <dgm:cxn modelId="{F5E4EA64-48EF-A947-8C68-C3C86DD29AC1}" type="presOf" srcId="{3525BC2A-FD1E-4D86-9F3F-F4FD35A9B4C6}" destId="{7AA7E954-AC1B-3E41-AB22-301CF703A268}" srcOrd="0" destOrd="0" presId="urn:microsoft.com/office/officeart/2005/8/layout/StepDownProcess"/>
    <dgm:cxn modelId="{225AEE81-54C1-485E-B55D-E318B6DA6263}" srcId="{0E483615-C7A4-4F4D-8C79-51E4CB5BAA6C}" destId="{731035B3-2F2C-4B30-9D82-FD5B0BED4F0F}" srcOrd="1" destOrd="0" parTransId="{62B45F34-7955-4ED7-BC5A-B8823305F2FB}" sibTransId="{DC958BB5-04E5-4A81-A7BB-2726259CC5EE}"/>
    <dgm:cxn modelId="{805B618A-05D8-4FC6-99E7-2E010FC6DB65}" type="presOf" srcId="{731035B3-2F2C-4B30-9D82-FD5B0BED4F0F}" destId="{3BCE7107-59FC-F84E-81D6-6814452D1B28}" srcOrd="0" destOrd="1" presId="urn:microsoft.com/office/officeart/2005/8/layout/StepDownProcess"/>
    <dgm:cxn modelId="{C2438696-93BC-4EF8-A1CA-FEB944B53EA4}" srcId="{8FFAD2AA-B869-4B12-804C-0C294E6B8BD5}" destId="{14C78D0E-EE0F-4FA3-82C6-83139517B152}" srcOrd="1" destOrd="0" parTransId="{305A6883-ED93-4FAA-9B05-4C67E1E44AEB}" sibTransId="{F8ACA2CA-4470-4B26-A42F-4D96A171235A}"/>
    <dgm:cxn modelId="{60F8D7BE-CAD3-A14D-9CCE-F0C941449221}" type="presOf" srcId="{0E483615-C7A4-4F4D-8C79-51E4CB5BAA6C}" destId="{8B84C574-88F5-614B-AF99-EBDA65816716}" srcOrd="0" destOrd="0" presId="urn:microsoft.com/office/officeart/2005/8/layout/StepDownProcess"/>
    <dgm:cxn modelId="{FD809DD6-0237-408E-9EA9-F6D905410AF6}" srcId="{8FFAD2AA-B869-4B12-804C-0C294E6B8BD5}" destId="{0E483615-C7A4-4F4D-8C79-51E4CB5BAA6C}" srcOrd="0" destOrd="0" parTransId="{0C99FAEB-4095-4598-8EB6-D64E933C7AE5}" sibTransId="{91C12F7E-3861-46F0-96DF-DC5D1BBDD757}"/>
    <dgm:cxn modelId="{1BEBA1D7-1092-624A-ACB8-B34571C33102}" type="presOf" srcId="{C2966C69-92C1-AA42-BF5F-6A3CDF88C95D}" destId="{3BCE7107-59FC-F84E-81D6-6814452D1B28}" srcOrd="0" destOrd="0" presId="urn:microsoft.com/office/officeart/2005/8/layout/StepDownProcess"/>
    <dgm:cxn modelId="{5DCD78F8-A21D-694B-99FE-4331606B4DE0}" type="presOf" srcId="{14C78D0E-EE0F-4FA3-82C6-83139517B152}" destId="{BDE1E85D-6175-3547-9B6C-32A678277D1D}" srcOrd="0" destOrd="0" presId="urn:microsoft.com/office/officeart/2005/8/layout/StepDownProcess"/>
    <dgm:cxn modelId="{BACEC2CE-0B39-7C4B-B941-9729B40B8DF4}" type="presParOf" srcId="{F3BBDBF2-4C66-584E-8EE6-6A1A371CAA84}" destId="{645C448F-E2C6-6E46-A241-44DB1E3C8A47}" srcOrd="0" destOrd="0" presId="urn:microsoft.com/office/officeart/2005/8/layout/StepDownProcess"/>
    <dgm:cxn modelId="{03932543-2363-2743-B767-F2D2BF21DF4C}" type="presParOf" srcId="{645C448F-E2C6-6E46-A241-44DB1E3C8A47}" destId="{92025BA2-10BC-AA47-A782-347B3F477A9A}" srcOrd="0" destOrd="0" presId="urn:microsoft.com/office/officeart/2005/8/layout/StepDownProcess"/>
    <dgm:cxn modelId="{DE1B10D3-B8BE-C745-A833-1EAA09962C50}" type="presParOf" srcId="{645C448F-E2C6-6E46-A241-44DB1E3C8A47}" destId="{8B84C574-88F5-614B-AF99-EBDA65816716}" srcOrd="1" destOrd="0" presId="urn:microsoft.com/office/officeart/2005/8/layout/StepDownProcess"/>
    <dgm:cxn modelId="{11D81B33-FB3B-D247-B75A-5363E6B8C43E}" type="presParOf" srcId="{645C448F-E2C6-6E46-A241-44DB1E3C8A47}" destId="{3BCE7107-59FC-F84E-81D6-6814452D1B28}" srcOrd="2" destOrd="0" presId="urn:microsoft.com/office/officeart/2005/8/layout/StepDownProcess"/>
    <dgm:cxn modelId="{8EBC502F-FA48-8649-BE23-F9A3323F2A24}" type="presParOf" srcId="{F3BBDBF2-4C66-584E-8EE6-6A1A371CAA84}" destId="{58F09358-1428-B048-AAA7-E1123AA2B1CF}" srcOrd="1" destOrd="0" presId="urn:microsoft.com/office/officeart/2005/8/layout/StepDownProcess"/>
    <dgm:cxn modelId="{1014F51A-5887-AC41-BCB8-58BB3EE3D919}" type="presParOf" srcId="{F3BBDBF2-4C66-584E-8EE6-6A1A371CAA84}" destId="{D97DDDF1-F09C-C447-A626-18F6EC36120F}" srcOrd="2" destOrd="0" presId="urn:microsoft.com/office/officeart/2005/8/layout/StepDownProcess"/>
    <dgm:cxn modelId="{0707D180-65C1-1448-9A6F-BCBE9A26C6BA}" type="presParOf" srcId="{D97DDDF1-F09C-C447-A626-18F6EC36120F}" destId="{BDE1E85D-6175-3547-9B6C-32A678277D1D}" srcOrd="0" destOrd="0" presId="urn:microsoft.com/office/officeart/2005/8/layout/StepDownProcess"/>
    <dgm:cxn modelId="{82AD0592-6FE6-0040-A1A6-1A959A63E8AD}" type="presParOf" srcId="{D97DDDF1-F09C-C447-A626-18F6EC36120F}" destId="{7AA7E954-AC1B-3E41-AB22-301CF703A268}" srcOrd="1" destOrd="0" presId="urn:microsoft.com/office/officeart/2005/8/layout/StepDownProcess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BF02883-3EF2-4DB3-B6C0-03098869D70D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CEF8645-04A1-41EF-8A13-240169398B8F}">
      <dgm:prSet/>
      <dgm:spPr/>
      <dgm:t>
        <a:bodyPr/>
        <a:lstStyle/>
        <a:p>
          <a:r>
            <a:rPr lang="en-US" dirty="0"/>
            <a:t>Preferential Procurement and Enterprise &amp; Supplier Development </a:t>
          </a:r>
        </a:p>
      </dgm:t>
    </dgm:pt>
    <dgm:pt modelId="{FB71E98D-9681-4C67-B638-74FC7AFE8678}" type="parTrans" cxnId="{EAF3FA71-7585-4263-9E62-7DCD3BFAB69B}">
      <dgm:prSet/>
      <dgm:spPr/>
      <dgm:t>
        <a:bodyPr/>
        <a:lstStyle/>
        <a:p>
          <a:endParaRPr lang="en-US"/>
        </a:p>
      </dgm:t>
    </dgm:pt>
    <dgm:pt modelId="{6A806F03-DF37-4B62-B9A2-2D3308C0E991}" type="sibTrans" cxnId="{EAF3FA71-7585-4263-9E62-7DCD3BFAB69B}">
      <dgm:prSet/>
      <dgm:spPr/>
      <dgm:t>
        <a:bodyPr/>
        <a:lstStyle/>
        <a:p>
          <a:endParaRPr lang="en-US"/>
        </a:p>
      </dgm:t>
    </dgm:pt>
    <dgm:pt modelId="{B2E2C860-6F1B-442E-A35B-DF5030D93EFB}">
      <dgm:prSet/>
      <dgm:spPr/>
      <dgm:t>
        <a:bodyPr/>
        <a:lstStyle/>
        <a:p>
          <a:r>
            <a:rPr lang="en-US" dirty="0"/>
            <a:t>Spend on capital goods and services from empowered entities.</a:t>
          </a:r>
        </a:p>
      </dgm:t>
    </dgm:pt>
    <dgm:pt modelId="{B4CCCE15-644B-42E5-A7E0-EBACD5304549}" type="parTrans" cxnId="{E432327D-5FD2-40C9-884B-47F5C1C50D9D}">
      <dgm:prSet/>
      <dgm:spPr/>
      <dgm:t>
        <a:bodyPr/>
        <a:lstStyle/>
        <a:p>
          <a:endParaRPr lang="en-US"/>
        </a:p>
      </dgm:t>
    </dgm:pt>
    <dgm:pt modelId="{6225CDE4-AB62-4AAC-9CF0-2169B8F6C329}" type="sibTrans" cxnId="{E432327D-5FD2-40C9-884B-47F5C1C50D9D}">
      <dgm:prSet/>
      <dgm:spPr/>
      <dgm:t>
        <a:bodyPr/>
        <a:lstStyle/>
        <a:p>
          <a:endParaRPr lang="en-US"/>
        </a:p>
      </dgm:t>
    </dgm:pt>
    <dgm:pt modelId="{C98BD638-8F77-4972-B7AA-AAAFA6B2BB0F}">
      <dgm:prSet/>
      <dgm:spPr/>
      <dgm:t>
        <a:bodyPr/>
        <a:lstStyle/>
        <a:p>
          <a:r>
            <a:rPr lang="en-US"/>
            <a:t>Support black owned including youth and women to access economic opportunities.</a:t>
          </a:r>
        </a:p>
      </dgm:t>
    </dgm:pt>
    <dgm:pt modelId="{9FF21C6B-1B36-47A2-BEA1-514164E5CA08}" type="parTrans" cxnId="{736A33B6-E38A-438E-8D62-E3F1510E30D7}">
      <dgm:prSet/>
      <dgm:spPr/>
      <dgm:t>
        <a:bodyPr/>
        <a:lstStyle/>
        <a:p>
          <a:endParaRPr lang="en-US"/>
        </a:p>
      </dgm:t>
    </dgm:pt>
    <dgm:pt modelId="{E3C03C68-835B-4332-9DDD-845E2ED647BF}" type="sibTrans" cxnId="{736A33B6-E38A-438E-8D62-E3F1510E30D7}">
      <dgm:prSet/>
      <dgm:spPr/>
      <dgm:t>
        <a:bodyPr/>
        <a:lstStyle/>
        <a:p>
          <a:endParaRPr lang="en-US"/>
        </a:p>
      </dgm:t>
    </dgm:pt>
    <dgm:pt modelId="{60BE3A4B-FF17-42E4-AC25-FF37503DB9B6}">
      <dgm:prSet/>
      <dgm:spPr/>
      <dgm:t>
        <a:bodyPr/>
        <a:lstStyle/>
        <a:p>
          <a:r>
            <a:rPr lang="en-US" dirty="0"/>
            <a:t>Promote and drive Ownership and Equity</a:t>
          </a:r>
        </a:p>
      </dgm:t>
    </dgm:pt>
    <dgm:pt modelId="{DFD55511-08B5-4D58-8BD0-C6907F11135C}" type="parTrans" cxnId="{30CB180F-E1FA-4128-9ED9-90C569340EC4}">
      <dgm:prSet/>
      <dgm:spPr/>
      <dgm:t>
        <a:bodyPr/>
        <a:lstStyle/>
        <a:p>
          <a:endParaRPr lang="en-US"/>
        </a:p>
      </dgm:t>
    </dgm:pt>
    <dgm:pt modelId="{E6F9EAB8-915B-4506-8A52-14668212513C}" type="sibTrans" cxnId="{30CB180F-E1FA-4128-9ED9-90C569340EC4}">
      <dgm:prSet/>
      <dgm:spPr/>
      <dgm:t>
        <a:bodyPr/>
        <a:lstStyle/>
        <a:p>
          <a:endParaRPr lang="en-US"/>
        </a:p>
      </dgm:t>
    </dgm:pt>
    <dgm:pt modelId="{7E539E8A-40FE-4AFB-AF9A-837E9DEBB402}">
      <dgm:prSet/>
      <dgm:spPr/>
      <dgm:t>
        <a:bodyPr/>
        <a:lstStyle/>
        <a:p>
          <a:r>
            <a:rPr lang="en-US" dirty="0"/>
            <a:t>Requirement for a minimum HDSA ownership for all mining rights.</a:t>
          </a:r>
        </a:p>
      </dgm:t>
    </dgm:pt>
    <dgm:pt modelId="{C2556F74-56AA-47E8-84D9-8EE511843B26}" type="parTrans" cxnId="{CD74D82D-0307-4C62-B1E8-9451CE30F804}">
      <dgm:prSet/>
      <dgm:spPr/>
      <dgm:t>
        <a:bodyPr/>
        <a:lstStyle/>
        <a:p>
          <a:endParaRPr lang="en-US"/>
        </a:p>
      </dgm:t>
    </dgm:pt>
    <dgm:pt modelId="{02724ECA-0700-4ED6-ACCC-1180716F4468}" type="sibTrans" cxnId="{CD74D82D-0307-4C62-B1E8-9451CE30F804}">
      <dgm:prSet/>
      <dgm:spPr/>
      <dgm:t>
        <a:bodyPr/>
        <a:lstStyle/>
        <a:p>
          <a:endParaRPr lang="en-US"/>
        </a:p>
      </dgm:t>
    </dgm:pt>
    <dgm:pt modelId="{C34CEC18-42DF-7D45-B89E-103513092C1E}" type="pres">
      <dgm:prSet presAssocID="{8BF02883-3EF2-4DB3-B6C0-03098869D70D}" presName="diagram" presStyleCnt="0">
        <dgm:presLayoutVars>
          <dgm:dir/>
          <dgm:resizeHandles val="exact"/>
        </dgm:presLayoutVars>
      </dgm:prSet>
      <dgm:spPr/>
    </dgm:pt>
    <dgm:pt modelId="{8BD021E3-37C6-6C42-B231-68634C5854EA}" type="pres">
      <dgm:prSet presAssocID="{2CEF8645-04A1-41EF-8A13-240169398B8F}" presName="node" presStyleLbl="node1" presStyleIdx="0" presStyleCnt="5" custScaleX="104424" custScaleY="53040" custLinFactNeighborX="50045" custLinFactNeighborY="-18212">
        <dgm:presLayoutVars>
          <dgm:bulletEnabled val="1"/>
        </dgm:presLayoutVars>
      </dgm:prSet>
      <dgm:spPr/>
    </dgm:pt>
    <dgm:pt modelId="{2744E5F7-BBB3-3043-802C-4C1121B2F857}" type="pres">
      <dgm:prSet presAssocID="{6A806F03-DF37-4B62-B9A2-2D3308C0E991}" presName="sibTrans" presStyleCnt="0"/>
      <dgm:spPr/>
    </dgm:pt>
    <dgm:pt modelId="{FF0B24CE-E6D2-0647-B77C-25D1DC128CDC}" type="pres">
      <dgm:prSet presAssocID="{B2E2C860-6F1B-442E-A35B-DF5030D93EFB}" presName="node" presStyleLbl="node1" presStyleIdx="1" presStyleCnt="5" custLinFactNeighborX="-13037" custLinFactNeighborY="71540">
        <dgm:presLayoutVars>
          <dgm:bulletEnabled val="1"/>
        </dgm:presLayoutVars>
      </dgm:prSet>
      <dgm:spPr/>
    </dgm:pt>
    <dgm:pt modelId="{3F158A52-207C-FC48-903E-F3BC66D85B0C}" type="pres">
      <dgm:prSet presAssocID="{6225CDE4-AB62-4AAC-9CF0-2169B8F6C329}" presName="sibTrans" presStyleCnt="0"/>
      <dgm:spPr/>
    </dgm:pt>
    <dgm:pt modelId="{B15FA945-167F-7247-A4F4-F77275416780}" type="pres">
      <dgm:prSet presAssocID="{C98BD638-8F77-4972-B7AA-AAAFA6B2BB0F}" presName="node" presStyleLbl="node1" presStyleIdx="2" presStyleCnt="5" custLinFactNeighborX="-14971" custLinFactNeighborY="-45126">
        <dgm:presLayoutVars>
          <dgm:bulletEnabled val="1"/>
        </dgm:presLayoutVars>
      </dgm:prSet>
      <dgm:spPr/>
    </dgm:pt>
    <dgm:pt modelId="{A196D92A-0819-5D4A-A232-D0F9099AC8B1}" type="pres">
      <dgm:prSet presAssocID="{E3C03C68-835B-4332-9DDD-845E2ED647BF}" presName="sibTrans" presStyleCnt="0"/>
      <dgm:spPr/>
    </dgm:pt>
    <dgm:pt modelId="{6E1870EE-8767-194A-A7E6-9BCDE90A4327}" type="pres">
      <dgm:prSet presAssocID="{60BE3A4B-FF17-42E4-AC25-FF37503DB9B6}" presName="node" presStyleLbl="node1" presStyleIdx="3" presStyleCnt="5" custScaleX="123382" custScaleY="47050" custLinFactNeighborX="-61735" custLinFactNeighborY="40635">
        <dgm:presLayoutVars>
          <dgm:bulletEnabled val="1"/>
        </dgm:presLayoutVars>
      </dgm:prSet>
      <dgm:spPr/>
    </dgm:pt>
    <dgm:pt modelId="{AA507311-9ED5-2949-A2D7-12AAEA8657BD}" type="pres">
      <dgm:prSet presAssocID="{E6F9EAB8-915B-4506-8A52-14668212513C}" presName="sibTrans" presStyleCnt="0"/>
      <dgm:spPr/>
    </dgm:pt>
    <dgm:pt modelId="{8584DF1B-A0C9-3D47-BC64-57865A17274D}" type="pres">
      <dgm:prSet presAssocID="{7E539E8A-40FE-4AFB-AF9A-837E9DEBB402}" presName="node" presStyleLbl="node1" presStyleIdx="4" presStyleCnt="5" custLinFactNeighborX="779" custLinFactNeighborY="7384">
        <dgm:presLayoutVars>
          <dgm:bulletEnabled val="1"/>
        </dgm:presLayoutVars>
      </dgm:prSet>
      <dgm:spPr/>
    </dgm:pt>
  </dgm:ptLst>
  <dgm:cxnLst>
    <dgm:cxn modelId="{C2281C07-82FA-3946-86CE-6FC2298BA8E9}" type="presOf" srcId="{7E539E8A-40FE-4AFB-AF9A-837E9DEBB402}" destId="{8584DF1B-A0C9-3D47-BC64-57865A17274D}" srcOrd="0" destOrd="0" presId="urn:microsoft.com/office/officeart/2005/8/layout/default"/>
    <dgm:cxn modelId="{30CB180F-E1FA-4128-9ED9-90C569340EC4}" srcId="{8BF02883-3EF2-4DB3-B6C0-03098869D70D}" destId="{60BE3A4B-FF17-42E4-AC25-FF37503DB9B6}" srcOrd="3" destOrd="0" parTransId="{DFD55511-08B5-4D58-8BD0-C6907F11135C}" sibTransId="{E6F9EAB8-915B-4506-8A52-14668212513C}"/>
    <dgm:cxn modelId="{958C9B12-6655-094A-9BE3-4C2B7EB0E5A7}" type="presOf" srcId="{8BF02883-3EF2-4DB3-B6C0-03098869D70D}" destId="{C34CEC18-42DF-7D45-B89E-103513092C1E}" srcOrd="0" destOrd="0" presId="urn:microsoft.com/office/officeart/2005/8/layout/default"/>
    <dgm:cxn modelId="{CD74D82D-0307-4C62-B1E8-9451CE30F804}" srcId="{8BF02883-3EF2-4DB3-B6C0-03098869D70D}" destId="{7E539E8A-40FE-4AFB-AF9A-837E9DEBB402}" srcOrd="4" destOrd="0" parTransId="{C2556F74-56AA-47E8-84D9-8EE511843B26}" sibTransId="{02724ECA-0700-4ED6-ACCC-1180716F4468}"/>
    <dgm:cxn modelId="{D06CCF6F-B0E0-BA44-8764-A01ADB0AD9AC}" type="presOf" srcId="{B2E2C860-6F1B-442E-A35B-DF5030D93EFB}" destId="{FF0B24CE-E6D2-0647-B77C-25D1DC128CDC}" srcOrd="0" destOrd="0" presId="urn:microsoft.com/office/officeart/2005/8/layout/default"/>
    <dgm:cxn modelId="{EAF3FA71-7585-4263-9E62-7DCD3BFAB69B}" srcId="{8BF02883-3EF2-4DB3-B6C0-03098869D70D}" destId="{2CEF8645-04A1-41EF-8A13-240169398B8F}" srcOrd="0" destOrd="0" parTransId="{FB71E98D-9681-4C67-B638-74FC7AFE8678}" sibTransId="{6A806F03-DF37-4B62-B9A2-2D3308C0E991}"/>
    <dgm:cxn modelId="{1FF5B253-B5ED-1747-94FB-1FC8B1E95A6D}" type="presOf" srcId="{60BE3A4B-FF17-42E4-AC25-FF37503DB9B6}" destId="{6E1870EE-8767-194A-A7E6-9BCDE90A4327}" srcOrd="0" destOrd="0" presId="urn:microsoft.com/office/officeart/2005/8/layout/default"/>
    <dgm:cxn modelId="{E432327D-5FD2-40C9-884B-47F5C1C50D9D}" srcId="{8BF02883-3EF2-4DB3-B6C0-03098869D70D}" destId="{B2E2C860-6F1B-442E-A35B-DF5030D93EFB}" srcOrd="1" destOrd="0" parTransId="{B4CCCE15-644B-42E5-A7E0-EBACD5304549}" sibTransId="{6225CDE4-AB62-4AAC-9CF0-2169B8F6C329}"/>
    <dgm:cxn modelId="{9F30E5B2-C0D0-B145-9D58-D163140E4253}" type="presOf" srcId="{C98BD638-8F77-4972-B7AA-AAAFA6B2BB0F}" destId="{B15FA945-167F-7247-A4F4-F77275416780}" srcOrd="0" destOrd="0" presId="urn:microsoft.com/office/officeart/2005/8/layout/default"/>
    <dgm:cxn modelId="{96280CB5-C3E7-DB4F-BE92-E2A049A949DC}" type="presOf" srcId="{2CEF8645-04A1-41EF-8A13-240169398B8F}" destId="{8BD021E3-37C6-6C42-B231-68634C5854EA}" srcOrd="0" destOrd="0" presId="urn:microsoft.com/office/officeart/2005/8/layout/default"/>
    <dgm:cxn modelId="{736A33B6-E38A-438E-8D62-E3F1510E30D7}" srcId="{8BF02883-3EF2-4DB3-B6C0-03098869D70D}" destId="{C98BD638-8F77-4972-B7AA-AAAFA6B2BB0F}" srcOrd="2" destOrd="0" parTransId="{9FF21C6B-1B36-47A2-BEA1-514164E5CA08}" sibTransId="{E3C03C68-835B-4332-9DDD-845E2ED647BF}"/>
    <dgm:cxn modelId="{8C143153-4B01-F64E-9CB5-90D37B8C7337}" type="presParOf" srcId="{C34CEC18-42DF-7D45-B89E-103513092C1E}" destId="{8BD021E3-37C6-6C42-B231-68634C5854EA}" srcOrd="0" destOrd="0" presId="urn:microsoft.com/office/officeart/2005/8/layout/default"/>
    <dgm:cxn modelId="{BD59423A-0610-064C-A6CA-2FE2A5B7CF9F}" type="presParOf" srcId="{C34CEC18-42DF-7D45-B89E-103513092C1E}" destId="{2744E5F7-BBB3-3043-802C-4C1121B2F857}" srcOrd="1" destOrd="0" presId="urn:microsoft.com/office/officeart/2005/8/layout/default"/>
    <dgm:cxn modelId="{9C581A2E-BD68-4C45-81FA-9019BF8A1DC1}" type="presParOf" srcId="{C34CEC18-42DF-7D45-B89E-103513092C1E}" destId="{FF0B24CE-E6D2-0647-B77C-25D1DC128CDC}" srcOrd="2" destOrd="0" presId="urn:microsoft.com/office/officeart/2005/8/layout/default"/>
    <dgm:cxn modelId="{7A791B9F-BF20-3849-9E98-FDF920A8B77D}" type="presParOf" srcId="{C34CEC18-42DF-7D45-B89E-103513092C1E}" destId="{3F158A52-207C-FC48-903E-F3BC66D85B0C}" srcOrd="3" destOrd="0" presId="urn:microsoft.com/office/officeart/2005/8/layout/default"/>
    <dgm:cxn modelId="{01F55C24-5F47-4342-9371-3A12BC6284AE}" type="presParOf" srcId="{C34CEC18-42DF-7D45-B89E-103513092C1E}" destId="{B15FA945-167F-7247-A4F4-F77275416780}" srcOrd="4" destOrd="0" presId="urn:microsoft.com/office/officeart/2005/8/layout/default"/>
    <dgm:cxn modelId="{592F7C03-4A70-C242-88FD-8566CB555267}" type="presParOf" srcId="{C34CEC18-42DF-7D45-B89E-103513092C1E}" destId="{A196D92A-0819-5D4A-A232-D0F9099AC8B1}" srcOrd="5" destOrd="0" presId="urn:microsoft.com/office/officeart/2005/8/layout/default"/>
    <dgm:cxn modelId="{94466FB8-35F2-7A4D-B05E-C17FD2063047}" type="presParOf" srcId="{C34CEC18-42DF-7D45-B89E-103513092C1E}" destId="{6E1870EE-8767-194A-A7E6-9BCDE90A4327}" srcOrd="6" destOrd="0" presId="urn:microsoft.com/office/officeart/2005/8/layout/default"/>
    <dgm:cxn modelId="{2ED846F5-3887-3C42-BA4D-13047632E62C}" type="presParOf" srcId="{C34CEC18-42DF-7D45-B89E-103513092C1E}" destId="{AA507311-9ED5-2949-A2D7-12AAEA8657BD}" srcOrd="7" destOrd="0" presId="urn:microsoft.com/office/officeart/2005/8/layout/default"/>
    <dgm:cxn modelId="{B3E39782-A5AA-E04F-857B-2967042051BD}" type="presParOf" srcId="{C34CEC18-42DF-7D45-B89E-103513092C1E}" destId="{8584DF1B-A0C9-3D47-BC64-57865A17274D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C792105-474F-45BD-A907-C4B3E45B873F}" type="doc">
      <dgm:prSet loTypeId="urn:microsoft.com/office/officeart/2005/8/layout/default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FC5C498-CC76-43A2-8316-3046A050AD4C}">
      <dgm:prSet/>
      <dgm:spPr/>
      <dgm:t>
        <a:bodyPr/>
        <a:lstStyle/>
        <a:p>
          <a:r>
            <a:rPr lang="en-US" dirty="0"/>
            <a:t>The impact of the mining industry realization of transformation as the right thing to do is undeniable.</a:t>
          </a:r>
        </a:p>
      </dgm:t>
    </dgm:pt>
    <dgm:pt modelId="{5ADCA004-3185-48F1-9A5E-DC5BAC4B2788}" type="parTrans" cxnId="{654FD0D0-5DA7-48D8-AA1F-0931A957EBAA}">
      <dgm:prSet/>
      <dgm:spPr/>
      <dgm:t>
        <a:bodyPr/>
        <a:lstStyle/>
        <a:p>
          <a:endParaRPr lang="en-US"/>
        </a:p>
      </dgm:t>
    </dgm:pt>
    <dgm:pt modelId="{306852B2-DA57-4C6C-B71D-3D8BA03825C9}" type="sibTrans" cxnId="{654FD0D0-5DA7-48D8-AA1F-0931A957EBAA}">
      <dgm:prSet/>
      <dgm:spPr/>
      <dgm:t>
        <a:bodyPr/>
        <a:lstStyle/>
        <a:p>
          <a:endParaRPr lang="en-US"/>
        </a:p>
      </dgm:t>
    </dgm:pt>
    <dgm:pt modelId="{73CD8179-A896-46F6-95C3-5CF75652D2A4}">
      <dgm:prSet/>
      <dgm:spPr/>
      <dgm:t>
        <a:bodyPr/>
        <a:lstStyle/>
        <a:p>
          <a:r>
            <a:rPr lang="en-US"/>
            <a:t>A solid legislative framework with clear objectives to achieve transformation.</a:t>
          </a:r>
        </a:p>
      </dgm:t>
    </dgm:pt>
    <dgm:pt modelId="{CF8A5D98-E60A-4CA5-AB34-CCB0575540F6}" type="parTrans" cxnId="{6EA85C04-FD4A-4E7E-9EB5-0082C44B92F3}">
      <dgm:prSet/>
      <dgm:spPr/>
      <dgm:t>
        <a:bodyPr/>
        <a:lstStyle/>
        <a:p>
          <a:endParaRPr lang="en-US"/>
        </a:p>
      </dgm:t>
    </dgm:pt>
    <dgm:pt modelId="{4C87905D-389D-4A78-9EF2-508277457DBF}" type="sibTrans" cxnId="{6EA85C04-FD4A-4E7E-9EB5-0082C44B92F3}">
      <dgm:prSet/>
      <dgm:spPr/>
      <dgm:t>
        <a:bodyPr/>
        <a:lstStyle/>
        <a:p>
          <a:endParaRPr lang="en-US"/>
        </a:p>
      </dgm:t>
    </dgm:pt>
    <dgm:pt modelId="{FDC4E292-1FDC-4A40-9177-486CDA4B412B}">
      <dgm:prSet/>
      <dgm:spPr/>
      <dgm:t>
        <a:bodyPr/>
        <a:lstStyle/>
        <a:p>
          <a:r>
            <a:rPr lang="en-US"/>
            <a:t>Significant shift in ownership patterns (a new class of black shareholders)</a:t>
          </a:r>
        </a:p>
      </dgm:t>
    </dgm:pt>
    <dgm:pt modelId="{C4D4F4B6-4BAE-445F-ACCE-FA347C18BAF8}" type="parTrans" cxnId="{CCD26F7A-66C6-4B65-80F7-5BABC7575F21}">
      <dgm:prSet/>
      <dgm:spPr/>
      <dgm:t>
        <a:bodyPr/>
        <a:lstStyle/>
        <a:p>
          <a:endParaRPr lang="en-US"/>
        </a:p>
      </dgm:t>
    </dgm:pt>
    <dgm:pt modelId="{7CD217C5-F483-445C-BFC2-9F10DFAF31F0}" type="sibTrans" cxnId="{CCD26F7A-66C6-4B65-80F7-5BABC7575F21}">
      <dgm:prSet/>
      <dgm:spPr/>
      <dgm:t>
        <a:bodyPr/>
        <a:lstStyle/>
        <a:p>
          <a:endParaRPr lang="en-US"/>
        </a:p>
      </dgm:t>
    </dgm:pt>
    <dgm:pt modelId="{B190DF56-D9CD-4466-9D2D-4B1AE5DF7D48}">
      <dgm:prSet/>
      <dgm:spPr/>
      <dgm:t>
        <a:bodyPr/>
        <a:lstStyle/>
        <a:p>
          <a:r>
            <a:rPr lang="en-US" dirty="0"/>
            <a:t>Improved racial and gender representation in Management and Boards</a:t>
          </a:r>
        </a:p>
      </dgm:t>
    </dgm:pt>
    <dgm:pt modelId="{93FC6AFF-8133-44D1-BE7B-43D9C0531078}" type="parTrans" cxnId="{AAF222F1-6DC8-4F4E-A730-918E283EFB7C}">
      <dgm:prSet/>
      <dgm:spPr/>
      <dgm:t>
        <a:bodyPr/>
        <a:lstStyle/>
        <a:p>
          <a:endParaRPr lang="en-US"/>
        </a:p>
      </dgm:t>
    </dgm:pt>
    <dgm:pt modelId="{CAC95DCF-304E-47F7-B17E-2D23F11F8501}" type="sibTrans" cxnId="{AAF222F1-6DC8-4F4E-A730-918E283EFB7C}">
      <dgm:prSet/>
      <dgm:spPr/>
      <dgm:t>
        <a:bodyPr/>
        <a:lstStyle/>
        <a:p>
          <a:endParaRPr lang="en-US"/>
        </a:p>
      </dgm:t>
    </dgm:pt>
    <dgm:pt modelId="{18308E73-9CBF-4F23-9EEA-F65646BAA240}">
      <dgm:prSet/>
      <dgm:spPr/>
      <dgm:t>
        <a:bodyPr/>
        <a:lstStyle/>
        <a:p>
          <a:r>
            <a:rPr lang="en-US" dirty="0"/>
            <a:t>Increased procurement from black owned suppliers and manufacturers.</a:t>
          </a:r>
        </a:p>
      </dgm:t>
    </dgm:pt>
    <dgm:pt modelId="{FC04D150-F8B5-4E4F-8454-65D0BF23D275}" type="parTrans" cxnId="{224D775C-2273-40CC-9DDC-B18BDBA25A9B}">
      <dgm:prSet/>
      <dgm:spPr/>
      <dgm:t>
        <a:bodyPr/>
        <a:lstStyle/>
        <a:p>
          <a:endParaRPr lang="en-US"/>
        </a:p>
      </dgm:t>
    </dgm:pt>
    <dgm:pt modelId="{A336C9AA-CEF5-491F-A836-2718AFBB7B0F}" type="sibTrans" cxnId="{224D775C-2273-40CC-9DDC-B18BDBA25A9B}">
      <dgm:prSet/>
      <dgm:spPr/>
      <dgm:t>
        <a:bodyPr/>
        <a:lstStyle/>
        <a:p>
          <a:endParaRPr lang="en-US"/>
        </a:p>
      </dgm:t>
    </dgm:pt>
    <dgm:pt modelId="{5FB44384-33B8-4F60-9DE1-7B93E5D00E00}">
      <dgm:prSet/>
      <dgm:spPr/>
      <dgm:t>
        <a:bodyPr/>
        <a:lstStyle/>
        <a:p>
          <a:r>
            <a:rPr lang="en-US"/>
            <a:t>Huge amount invested towards the Social and Labour Plan projects</a:t>
          </a:r>
        </a:p>
      </dgm:t>
    </dgm:pt>
    <dgm:pt modelId="{236DC6BD-609B-4634-B80B-3D7E9F5CA9C7}" type="parTrans" cxnId="{674E4BD3-312D-4EC2-9F9C-9413D4F7FB6F}">
      <dgm:prSet/>
      <dgm:spPr/>
      <dgm:t>
        <a:bodyPr/>
        <a:lstStyle/>
        <a:p>
          <a:endParaRPr lang="en-US"/>
        </a:p>
      </dgm:t>
    </dgm:pt>
    <dgm:pt modelId="{394CF9B5-B62A-4434-A2C1-C4A4E6340147}" type="sibTrans" cxnId="{674E4BD3-312D-4EC2-9F9C-9413D4F7FB6F}">
      <dgm:prSet/>
      <dgm:spPr/>
      <dgm:t>
        <a:bodyPr/>
        <a:lstStyle/>
        <a:p>
          <a:endParaRPr lang="en-US"/>
        </a:p>
      </dgm:t>
    </dgm:pt>
    <dgm:pt modelId="{78643B2D-4877-46CE-851D-ADD232F946BE}">
      <dgm:prSet/>
      <dgm:spPr/>
      <dgm:t>
        <a:bodyPr/>
        <a:lstStyle/>
        <a:p>
          <a:r>
            <a:rPr lang="en-US"/>
            <a:t>The culture has shifted than pre-1994</a:t>
          </a:r>
        </a:p>
      </dgm:t>
    </dgm:pt>
    <dgm:pt modelId="{C4026191-9FF9-4D7F-B0B4-B968DA2C4B16}" type="parTrans" cxnId="{4AF89F19-4557-4734-BA59-9B5E23E095AA}">
      <dgm:prSet/>
      <dgm:spPr/>
      <dgm:t>
        <a:bodyPr/>
        <a:lstStyle/>
        <a:p>
          <a:endParaRPr lang="en-US"/>
        </a:p>
      </dgm:t>
    </dgm:pt>
    <dgm:pt modelId="{88715251-D71B-4DD7-A7EF-948114D60DB7}" type="sibTrans" cxnId="{4AF89F19-4557-4734-BA59-9B5E23E095AA}">
      <dgm:prSet/>
      <dgm:spPr/>
      <dgm:t>
        <a:bodyPr/>
        <a:lstStyle/>
        <a:p>
          <a:endParaRPr lang="en-US"/>
        </a:p>
      </dgm:t>
    </dgm:pt>
    <dgm:pt modelId="{A8046645-B35C-764F-B330-8161B1EE7587}" type="pres">
      <dgm:prSet presAssocID="{3C792105-474F-45BD-A907-C4B3E45B873F}" presName="diagram" presStyleCnt="0">
        <dgm:presLayoutVars>
          <dgm:dir/>
          <dgm:resizeHandles val="exact"/>
        </dgm:presLayoutVars>
      </dgm:prSet>
      <dgm:spPr/>
    </dgm:pt>
    <dgm:pt modelId="{90882673-2DDF-FF47-9736-F3196FEDF7B7}" type="pres">
      <dgm:prSet presAssocID="{3FC5C498-CC76-43A2-8316-3046A050AD4C}" presName="node" presStyleLbl="node1" presStyleIdx="0" presStyleCnt="7">
        <dgm:presLayoutVars>
          <dgm:bulletEnabled val="1"/>
        </dgm:presLayoutVars>
      </dgm:prSet>
      <dgm:spPr/>
    </dgm:pt>
    <dgm:pt modelId="{C73F714D-BBE1-0240-9E27-13A1C6C5EC85}" type="pres">
      <dgm:prSet presAssocID="{306852B2-DA57-4C6C-B71D-3D8BA03825C9}" presName="sibTrans" presStyleCnt="0"/>
      <dgm:spPr/>
    </dgm:pt>
    <dgm:pt modelId="{7F421FB9-AB1D-B547-BC90-28A7F061C746}" type="pres">
      <dgm:prSet presAssocID="{73CD8179-A896-46F6-95C3-5CF75652D2A4}" presName="node" presStyleLbl="node1" presStyleIdx="1" presStyleCnt="7">
        <dgm:presLayoutVars>
          <dgm:bulletEnabled val="1"/>
        </dgm:presLayoutVars>
      </dgm:prSet>
      <dgm:spPr/>
    </dgm:pt>
    <dgm:pt modelId="{EBC3B72B-76F9-9F4A-A183-6122E24CE910}" type="pres">
      <dgm:prSet presAssocID="{4C87905D-389D-4A78-9EF2-508277457DBF}" presName="sibTrans" presStyleCnt="0"/>
      <dgm:spPr/>
    </dgm:pt>
    <dgm:pt modelId="{0A3CCE92-8FF8-B54B-998E-B50EB70641AD}" type="pres">
      <dgm:prSet presAssocID="{FDC4E292-1FDC-4A40-9177-486CDA4B412B}" presName="node" presStyleLbl="node1" presStyleIdx="2" presStyleCnt="7">
        <dgm:presLayoutVars>
          <dgm:bulletEnabled val="1"/>
        </dgm:presLayoutVars>
      </dgm:prSet>
      <dgm:spPr/>
    </dgm:pt>
    <dgm:pt modelId="{4400FAE9-DE01-9D4B-A5E3-582BE2458152}" type="pres">
      <dgm:prSet presAssocID="{7CD217C5-F483-445C-BFC2-9F10DFAF31F0}" presName="sibTrans" presStyleCnt="0"/>
      <dgm:spPr/>
    </dgm:pt>
    <dgm:pt modelId="{396F041C-C0A2-DC4C-8E93-8F7E03C09675}" type="pres">
      <dgm:prSet presAssocID="{B190DF56-D9CD-4466-9D2D-4B1AE5DF7D48}" presName="node" presStyleLbl="node1" presStyleIdx="3" presStyleCnt="7">
        <dgm:presLayoutVars>
          <dgm:bulletEnabled val="1"/>
        </dgm:presLayoutVars>
      </dgm:prSet>
      <dgm:spPr/>
    </dgm:pt>
    <dgm:pt modelId="{FD58DC67-8352-7B46-A27D-CA70223C173E}" type="pres">
      <dgm:prSet presAssocID="{CAC95DCF-304E-47F7-B17E-2D23F11F8501}" presName="sibTrans" presStyleCnt="0"/>
      <dgm:spPr/>
    </dgm:pt>
    <dgm:pt modelId="{46EBFD69-2970-5B49-B8E2-AF16552D72A8}" type="pres">
      <dgm:prSet presAssocID="{18308E73-9CBF-4F23-9EEA-F65646BAA240}" presName="node" presStyleLbl="node1" presStyleIdx="4" presStyleCnt="7">
        <dgm:presLayoutVars>
          <dgm:bulletEnabled val="1"/>
        </dgm:presLayoutVars>
      </dgm:prSet>
      <dgm:spPr/>
    </dgm:pt>
    <dgm:pt modelId="{AEBF5A80-3678-5543-9542-7705AD1FEC67}" type="pres">
      <dgm:prSet presAssocID="{A336C9AA-CEF5-491F-A836-2718AFBB7B0F}" presName="sibTrans" presStyleCnt="0"/>
      <dgm:spPr/>
    </dgm:pt>
    <dgm:pt modelId="{0FDF3050-E45A-914C-BB4E-FCA6E0D6C9BC}" type="pres">
      <dgm:prSet presAssocID="{5FB44384-33B8-4F60-9DE1-7B93E5D00E00}" presName="node" presStyleLbl="node1" presStyleIdx="5" presStyleCnt="7">
        <dgm:presLayoutVars>
          <dgm:bulletEnabled val="1"/>
        </dgm:presLayoutVars>
      </dgm:prSet>
      <dgm:spPr/>
    </dgm:pt>
    <dgm:pt modelId="{E8CC4F0A-8FCF-F746-8E36-8040BAF6D518}" type="pres">
      <dgm:prSet presAssocID="{394CF9B5-B62A-4434-A2C1-C4A4E6340147}" presName="sibTrans" presStyleCnt="0"/>
      <dgm:spPr/>
    </dgm:pt>
    <dgm:pt modelId="{09985848-0B21-3947-A9CA-5421F331D3F6}" type="pres">
      <dgm:prSet presAssocID="{78643B2D-4877-46CE-851D-ADD232F946BE}" presName="node" presStyleLbl="node1" presStyleIdx="6" presStyleCnt="7">
        <dgm:presLayoutVars>
          <dgm:bulletEnabled val="1"/>
        </dgm:presLayoutVars>
      </dgm:prSet>
      <dgm:spPr/>
    </dgm:pt>
  </dgm:ptLst>
  <dgm:cxnLst>
    <dgm:cxn modelId="{6EA85C04-FD4A-4E7E-9EB5-0082C44B92F3}" srcId="{3C792105-474F-45BD-A907-C4B3E45B873F}" destId="{73CD8179-A896-46F6-95C3-5CF75652D2A4}" srcOrd="1" destOrd="0" parTransId="{CF8A5D98-E60A-4CA5-AB34-CCB0575540F6}" sibTransId="{4C87905D-389D-4A78-9EF2-508277457DBF}"/>
    <dgm:cxn modelId="{4AF89F19-4557-4734-BA59-9B5E23E095AA}" srcId="{3C792105-474F-45BD-A907-C4B3E45B873F}" destId="{78643B2D-4877-46CE-851D-ADD232F946BE}" srcOrd="6" destOrd="0" parTransId="{C4026191-9FF9-4D7F-B0B4-B968DA2C4B16}" sibTransId="{88715251-D71B-4DD7-A7EF-948114D60DB7}"/>
    <dgm:cxn modelId="{224D775C-2273-40CC-9DDC-B18BDBA25A9B}" srcId="{3C792105-474F-45BD-A907-C4B3E45B873F}" destId="{18308E73-9CBF-4F23-9EEA-F65646BAA240}" srcOrd="4" destOrd="0" parTransId="{FC04D150-F8B5-4E4F-8454-65D0BF23D275}" sibTransId="{A336C9AA-CEF5-491F-A836-2718AFBB7B0F}"/>
    <dgm:cxn modelId="{16AFF943-A69A-F242-A07E-89E7973EFDD5}" type="presOf" srcId="{3FC5C498-CC76-43A2-8316-3046A050AD4C}" destId="{90882673-2DDF-FF47-9736-F3196FEDF7B7}" srcOrd="0" destOrd="0" presId="urn:microsoft.com/office/officeart/2005/8/layout/default"/>
    <dgm:cxn modelId="{D1566369-2A49-6147-B3CB-2C14B654CA51}" type="presOf" srcId="{5FB44384-33B8-4F60-9DE1-7B93E5D00E00}" destId="{0FDF3050-E45A-914C-BB4E-FCA6E0D6C9BC}" srcOrd="0" destOrd="0" presId="urn:microsoft.com/office/officeart/2005/8/layout/default"/>
    <dgm:cxn modelId="{567ED84B-5891-524E-89D3-56B215000F1F}" type="presOf" srcId="{3C792105-474F-45BD-A907-C4B3E45B873F}" destId="{A8046645-B35C-764F-B330-8161B1EE7587}" srcOrd="0" destOrd="0" presId="urn:microsoft.com/office/officeart/2005/8/layout/default"/>
    <dgm:cxn modelId="{CCD26F7A-66C6-4B65-80F7-5BABC7575F21}" srcId="{3C792105-474F-45BD-A907-C4B3E45B873F}" destId="{FDC4E292-1FDC-4A40-9177-486CDA4B412B}" srcOrd="2" destOrd="0" parTransId="{C4D4F4B6-4BAE-445F-ACCE-FA347C18BAF8}" sibTransId="{7CD217C5-F483-445C-BFC2-9F10DFAF31F0}"/>
    <dgm:cxn modelId="{ECB84F9D-E0CA-0846-8D81-0A1CA95D4540}" type="presOf" srcId="{FDC4E292-1FDC-4A40-9177-486CDA4B412B}" destId="{0A3CCE92-8FF8-B54B-998E-B50EB70641AD}" srcOrd="0" destOrd="0" presId="urn:microsoft.com/office/officeart/2005/8/layout/default"/>
    <dgm:cxn modelId="{160116B3-1A25-C34C-9C6E-99C816EBCB07}" type="presOf" srcId="{18308E73-9CBF-4F23-9EEA-F65646BAA240}" destId="{46EBFD69-2970-5B49-B8E2-AF16552D72A8}" srcOrd="0" destOrd="0" presId="urn:microsoft.com/office/officeart/2005/8/layout/default"/>
    <dgm:cxn modelId="{654FD0D0-5DA7-48D8-AA1F-0931A957EBAA}" srcId="{3C792105-474F-45BD-A907-C4B3E45B873F}" destId="{3FC5C498-CC76-43A2-8316-3046A050AD4C}" srcOrd="0" destOrd="0" parTransId="{5ADCA004-3185-48F1-9A5E-DC5BAC4B2788}" sibTransId="{306852B2-DA57-4C6C-B71D-3D8BA03825C9}"/>
    <dgm:cxn modelId="{2A0DB4D1-A303-DB4B-A776-2805E57EBC9C}" type="presOf" srcId="{78643B2D-4877-46CE-851D-ADD232F946BE}" destId="{09985848-0B21-3947-A9CA-5421F331D3F6}" srcOrd="0" destOrd="0" presId="urn:microsoft.com/office/officeart/2005/8/layout/default"/>
    <dgm:cxn modelId="{674E4BD3-312D-4EC2-9F9C-9413D4F7FB6F}" srcId="{3C792105-474F-45BD-A907-C4B3E45B873F}" destId="{5FB44384-33B8-4F60-9DE1-7B93E5D00E00}" srcOrd="5" destOrd="0" parTransId="{236DC6BD-609B-4634-B80B-3D7E9F5CA9C7}" sibTransId="{394CF9B5-B62A-4434-A2C1-C4A4E6340147}"/>
    <dgm:cxn modelId="{76399CD9-DE8F-6148-A5E0-D61FFEEA7F00}" type="presOf" srcId="{B190DF56-D9CD-4466-9D2D-4B1AE5DF7D48}" destId="{396F041C-C0A2-DC4C-8E93-8F7E03C09675}" srcOrd="0" destOrd="0" presId="urn:microsoft.com/office/officeart/2005/8/layout/default"/>
    <dgm:cxn modelId="{AAF222F1-6DC8-4F4E-A730-918E283EFB7C}" srcId="{3C792105-474F-45BD-A907-C4B3E45B873F}" destId="{B190DF56-D9CD-4466-9D2D-4B1AE5DF7D48}" srcOrd="3" destOrd="0" parTransId="{93FC6AFF-8133-44D1-BE7B-43D9C0531078}" sibTransId="{CAC95DCF-304E-47F7-B17E-2D23F11F8501}"/>
    <dgm:cxn modelId="{1CA2FDF3-6B45-4141-A415-642AB7A45070}" type="presOf" srcId="{73CD8179-A896-46F6-95C3-5CF75652D2A4}" destId="{7F421FB9-AB1D-B547-BC90-28A7F061C746}" srcOrd="0" destOrd="0" presId="urn:microsoft.com/office/officeart/2005/8/layout/default"/>
    <dgm:cxn modelId="{7894B364-5EE6-1744-BC4C-EEC20A04C271}" type="presParOf" srcId="{A8046645-B35C-764F-B330-8161B1EE7587}" destId="{90882673-2DDF-FF47-9736-F3196FEDF7B7}" srcOrd="0" destOrd="0" presId="urn:microsoft.com/office/officeart/2005/8/layout/default"/>
    <dgm:cxn modelId="{70BA1831-7758-DB4F-AE2F-6F85BA4702B7}" type="presParOf" srcId="{A8046645-B35C-764F-B330-8161B1EE7587}" destId="{C73F714D-BBE1-0240-9E27-13A1C6C5EC85}" srcOrd="1" destOrd="0" presId="urn:microsoft.com/office/officeart/2005/8/layout/default"/>
    <dgm:cxn modelId="{068314AE-5687-454D-A528-5FBDA4F2EB63}" type="presParOf" srcId="{A8046645-B35C-764F-B330-8161B1EE7587}" destId="{7F421FB9-AB1D-B547-BC90-28A7F061C746}" srcOrd="2" destOrd="0" presId="urn:microsoft.com/office/officeart/2005/8/layout/default"/>
    <dgm:cxn modelId="{28268F42-E4B8-CB46-A280-7978DC5552E7}" type="presParOf" srcId="{A8046645-B35C-764F-B330-8161B1EE7587}" destId="{EBC3B72B-76F9-9F4A-A183-6122E24CE910}" srcOrd="3" destOrd="0" presId="urn:microsoft.com/office/officeart/2005/8/layout/default"/>
    <dgm:cxn modelId="{DE792178-70D4-3D48-A6F3-7B54CF160C96}" type="presParOf" srcId="{A8046645-B35C-764F-B330-8161B1EE7587}" destId="{0A3CCE92-8FF8-B54B-998E-B50EB70641AD}" srcOrd="4" destOrd="0" presId="urn:microsoft.com/office/officeart/2005/8/layout/default"/>
    <dgm:cxn modelId="{5D0370ED-3ED0-0342-A295-1741AFCE860A}" type="presParOf" srcId="{A8046645-B35C-764F-B330-8161B1EE7587}" destId="{4400FAE9-DE01-9D4B-A5E3-582BE2458152}" srcOrd="5" destOrd="0" presId="urn:microsoft.com/office/officeart/2005/8/layout/default"/>
    <dgm:cxn modelId="{170CFE08-3770-0C42-B4F3-DE8CD0EB1F94}" type="presParOf" srcId="{A8046645-B35C-764F-B330-8161B1EE7587}" destId="{396F041C-C0A2-DC4C-8E93-8F7E03C09675}" srcOrd="6" destOrd="0" presId="urn:microsoft.com/office/officeart/2005/8/layout/default"/>
    <dgm:cxn modelId="{F82010A7-0141-6F43-AE0D-2F78988D952D}" type="presParOf" srcId="{A8046645-B35C-764F-B330-8161B1EE7587}" destId="{FD58DC67-8352-7B46-A27D-CA70223C173E}" srcOrd="7" destOrd="0" presId="urn:microsoft.com/office/officeart/2005/8/layout/default"/>
    <dgm:cxn modelId="{E5878D39-78B4-8148-A6CF-B5E5B6519911}" type="presParOf" srcId="{A8046645-B35C-764F-B330-8161B1EE7587}" destId="{46EBFD69-2970-5B49-B8E2-AF16552D72A8}" srcOrd="8" destOrd="0" presId="urn:microsoft.com/office/officeart/2005/8/layout/default"/>
    <dgm:cxn modelId="{0BE6FC4C-DD4A-5C4F-8B17-1E684892CE41}" type="presParOf" srcId="{A8046645-B35C-764F-B330-8161B1EE7587}" destId="{AEBF5A80-3678-5543-9542-7705AD1FEC67}" srcOrd="9" destOrd="0" presId="urn:microsoft.com/office/officeart/2005/8/layout/default"/>
    <dgm:cxn modelId="{4015AC0C-9540-4748-AC7C-0CDCEB5C8F0D}" type="presParOf" srcId="{A8046645-B35C-764F-B330-8161B1EE7587}" destId="{0FDF3050-E45A-914C-BB4E-FCA6E0D6C9BC}" srcOrd="10" destOrd="0" presId="urn:microsoft.com/office/officeart/2005/8/layout/default"/>
    <dgm:cxn modelId="{498A60A7-90D9-3A43-805C-260E1E968921}" type="presParOf" srcId="{A8046645-B35C-764F-B330-8161B1EE7587}" destId="{E8CC4F0A-8FCF-F746-8E36-8040BAF6D518}" srcOrd="11" destOrd="0" presId="urn:microsoft.com/office/officeart/2005/8/layout/default"/>
    <dgm:cxn modelId="{41F6AA54-9820-BC44-A9B8-D8FE0535B886}" type="presParOf" srcId="{A8046645-B35C-764F-B330-8161B1EE7587}" destId="{09985848-0B21-3947-A9CA-5421F331D3F6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3C05536-69C0-4746-A14D-C441D864D56D}" type="doc">
      <dgm:prSet loTypeId="urn:microsoft.com/office/officeart/2016/7/layout/RepeatingBendingProcessNew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4B5E575-5A7C-4D88-970E-387CAF3C0664}">
      <dgm:prSet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sz="1800" dirty="0"/>
            <a:t>Fronting: ownership and control do not rest with HDSA’s.</a:t>
          </a:r>
        </a:p>
      </dgm:t>
    </dgm:pt>
    <dgm:pt modelId="{1C989C10-191B-4A32-8FE2-82BAC2961BC2}" type="parTrans" cxnId="{AFC7471A-89A5-4228-B253-D0FA9F098E0E}">
      <dgm:prSet/>
      <dgm:spPr/>
      <dgm:t>
        <a:bodyPr/>
        <a:lstStyle/>
        <a:p>
          <a:endParaRPr lang="en-US" sz="1800"/>
        </a:p>
      </dgm:t>
    </dgm:pt>
    <dgm:pt modelId="{D8763811-6E4C-4E30-9467-0DD6190D08D5}" type="sibTrans" cxnId="{AFC7471A-89A5-4228-B253-D0FA9F098E0E}">
      <dgm:prSet custT="1"/>
      <dgm:spPr>
        <a:ln w="38100">
          <a:solidFill>
            <a:schemeClr val="accent4"/>
          </a:solidFill>
          <a:headEnd type="none" w="med" len="med"/>
          <a:tailEnd type="none" w="med" len="med"/>
        </a:ln>
      </dgm:spPr>
      <dgm:t>
        <a:bodyPr/>
        <a:lstStyle/>
        <a:p>
          <a:endParaRPr lang="en-US" sz="1800"/>
        </a:p>
      </dgm:t>
    </dgm:pt>
    <dgm:pt modelId="{0A8627AE-5301-42A6-9FCF-CFCDD6FC6EB5}">
      <dgm:prSet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sz="1800"/>
            <a:t>Unintended consequences:</a:t>
          </a:r>
        </a:p>
      </dgm:t>
    </dgm:pt>
    <dgm:pt modelId="{AC6A201D-1965-46AC-9774-AA5AB13AB87F}" type="parTrans" cxnId="{3BA9CD69-B48A-417E-8E8F-8C58A9295D09}">
      <dgm:prSet/>
      <dgm:spPr/>
      <dgm:t>
        <a:bodyPr/>
        <a:lstStyle/>
        <a:p>
          <a:endParaRPr lang="en-US" sz="1800"/>
        </a:p>
      </dgm:t>
    </dgm:pt>
    <dgm:pt modelId="{92726E96-CE5E-490B-B614-9D27841D6515}" type="sibTrans" cxnId="{3BA9CD69-B48A-417E-8E8F-8C58A9295D09}">
      <dgm:prSet custT="1"/>
      <dgm:spPr>
        <a:ln w="38100">
          <a:solidFill>
            <a:schemeClr val="accent4"/>
          </a:solidFill>
          <a:headEnd type="none" w="med" len="med"/>
          <a:tailEnd type="none" w="med" len="med"/>
        </a:ln>
      </dgm:spPr>
      <dgm:t>
        <a:bodyPr/>
        <a:lstStyle/>
        <a:p>
          <a:endParaRPr lang="en-US" sz="1800"/>
        </a:p>
      </dgm:t>
    </dgm:pt>
    <dgm:pt modelId="{19EF5D29-8980-47C0-B52D-D2E6D7C2A18A}">
      <dgm:prSet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sz="1800"/>
            <a:t>Some empowerment deals left beneficiaries with debt rather than sustainable wealth.</a:t>
          </a:r>
        </a:p>
      </dgm:t>
    </dgm:pt>
    <dgm:pt modelId="{FE0214F5-5265-420A-AD16-B4DA1D8EA75B}" type="parTrans" cxnId="{7C5F8434-F320-4D22-8767-26352E9819C4}">
      <dgm:prSet/>
      <dgm:spPr/>
      <dgm:t>
        <a:bodyPr/>
        <a:lstStyle/>
        <a:p>
          <a:endParaRPr lang="en-US" sz="1800"/>
        </a:p>
      </dgm:t>
    </dgm:pt>
    <dgm:pt modelId="{971174E7-50D3-47F0-9A81-4AD16A4F536B}" type="sibTrans" cxnId="{7C5F8434-F320-4D22-8767-26352E9819C4}">
      <dgm:prSet custT="1"/>
      <dgm:spPr>
        <a:ln w="38100">
          <a:solidFill>
            <a:schemeClr val="accent4"/>
          </a:solidFill>
          <a:headEnd type="none" w="med" len="med"/>
          <a:tailEnd type="none" w="med" len="med"/>
        </a:ln>
      </dgm:spPr>
      <dgm:t>
        <a:bodyPr/>
        <a:lstStyle/>
        <a:p>
          <a:endParaRPr lang="en-US" sz="1800"/>
        </a:p>
      </dgm:t>
    </dgm:pt>
    <dgm:pt modelId="{03EB6983-46FE-4B3A-B8C5-79D5A86F326C}">
      <dgm:prSet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sz="1800" dirty="0"/>
            <a:t>Structural economic challenges</a:t>
          </a:r>
        </a:p>
      </dgm:t>
    </dgm:pt>
    <dgm:pt modelId="{CE38A998-6D16-4174-A54E-53B553F90865}" type="parTrans" cxnId="{4AB932B9-E366-4310-BD60-E52841735101}">
      <dgm:prSet/>
      <dgm:spPr/>
      <dgm:t>
        <a:bodyPr/>
        <a:lstStyle/>
        <a:p>
          <a:endParaRPr lang="en-US" sz="1800"/>
        </a:p>
      </dgm:t>
    </dgm:pt>
    <dgm:pt modelId="{DC06D18D-191B-4E5E-954A-15D01F2B52D7}" type="sibTrans" cxnId="{4AB932B9-E366-4310-BD60-E52841735101}">
      <dgm:prSet custT="1"/>
      <dgm:spPr>
        <a:ln w="38100">
          <a:solidFill>
            <a:schemeClr val="accent4"/>
          </a:solidFill>
          <a:headEnd type="none" w="med" len="med"/>
          <a:tailEnd type="none" w="med" len="med"/>
        </a:ln>
      </dgm:spPr>
      <dgm:t>
        <a:bodyPr/>
        <a:lstStyle/>
        <a:p>
          <a:endParaRPr lang="en-US" sz="1800"/>
        </a:p>
      </dgm:t>
    </dgm:pt>
    <dgm:pt modelId="{9A0D9871-6DB8-4FCB-B528-F9C91E0FE7C0}">
      <dgm:prSet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sz="1800"/>
            <a:t>Job losses due to many factors</a:t>
          </a:r>
        </a:p>
      </dgm:t>
    </dgm:pt>
    <dgm:pt modelId="{82E4CCD7-3201-478D-A282-CE791026AAEE}" type="parTrans" cxnId="{D0401873-5DFE-4B84-94B5-A9D7D6AE925F}">
      <dgm:prSet/>
      <dgm:spPr/>
      <dgm:t>
        <a:bodyPr/>
        <a:lstStyle/>
        <a:p>
          <a:endParaRPr lang="en-US" sz="1800"/>
        </a:p>
      </dgm:t>
    </dgm:pt>
    <dgm:pt modelId="{B1F6306F-6678-4831-A816-5E862E9E6CE2}" type="sibTrans" cxnId="{D0401873-5DFE-4B84-94B5-A9D7D6AE925F}">
      <dgm:prSet custT="1"/>
      <dgm:spPr>
        <a:ln w="38100">
          <a:solidFill>
            <a:schemeClr val="accent4"/>
          </a:solidFill>
          <a:headEnd type="none" w="med" len="med"/>
          <a:tailEnd type="none" w="med" len="med"/>
        </a:ln>
      </dgm:spPr>
      <dgm:t>
        <a:bodyPr/>
        <a:lstStyle/>
        <a:p>
          <a:endParaRPr lang="en-US" sz="1800"/>
        </a:p>
      </dgm:t>
    </dgm:pt>
    <dgm:pt modelId="{97643926-6027-46AF-9547-CCD8399A7E37}">
      <dgm:prSet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sz="1800" dirty="0"/>
            <a:t>Community tensions which has been displayed through the emergence of many forums.</a:t>
          </a:r>
        </a:p>
      </dgm:t>
    </dgm:pt>
    <dgm:pt modelId="{DC94539E-216E-4BEA-9FE1-A3CAD22B8A93}" type="parTrans" cxnId="{B023FD00-9348-4BE1-849D-72EAC31ABF2A}">
      <dgm:prSet/>
      <dgm:spPr/>
      <dgm:t>
        <a:bodyPr/>
        <a:lstStyle/>
        <a:p>
          <a:endParaRPr lang="en-US" sz="1800"/>
        </a:p>
      </dgm:t>
    </dgm:pt>
    <dgm:pt modelId="{F73AB50F-0146-471B-A892-8E6AB4E06C09}" type="sibTrans" cxnId="{B023FD00-9348-4BE1-849D-72EAC31ABF2A}">
      <dgm:prSet custT="1"/>
      <dgm:spPr>
        <a:ln w="38100">
          <a:solidFill>
            <a:schemeClr val="accent4"/>
          </a:solidFill>
          <a:headEnd type="none" w="med" len="med"/>
          <a:tailEnd type="none" w="med" len="med"/>
        </a:ln>
      </dgm:spPr>
      <dgm:t>
        <a:bodyPr/>
        <a:lstStyle/>
        <a:p>
          <a:endParaRPr lang="en-US" sz="1800"/>
        </a:p>
      </dgm:t>
    </dgm:pt>
    <dgm:pt modelId="{442EB169-4A15-447C-8A0B-3DBB8A614D8A}">
      <dgm:prSet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sz="1800" dirty="0"/>
            <a:t>Extortionists, Mafia</a:t>
          </a:r>
        </a:p>
      </dgm:t>
    </dgm:pt>
    <dgm:pt modelId="{60C1BC12-7CCF-4C2B-AEBD-725B43302046}" type="parTrans" cxnId="{6345182D-9C3E-4B6C-9220-58937BE2991A}">
      <dgm:prSet/>
      <dgm:spPr/>
      <dgm:t>
        <a:bodyPr/>
        <a:lstStyle/>
        <a:p>
          <a:endParaRPr lang="en-US" sz="1800"/>
        </a:p>
      </dgm:t>
    </dgm:pt>
    <dgm:pt modelId="{6E049588-2487-4D71-800A-FB9CF664EBA4}" type="sibTrans" cxnId="{6345182D-9C3E-4B6C-9220-58937BE2991A}">
      <dgm:prSet/>
      <dgm:spPr/>
      <dgm:t>
        <a:bodyPr/>
        <a:lstStyle/>
        <a:p>
          <a:endParaRPr lang="en-US" sz="1800"/>
        </a:p>
      </dgm:t>
    </dgm:pt>
    <dgm:pt modelId="{EB58F6AE-47CC-2E43-A020-6D382057B63D}" type="pres">
      <dgm:prSet presAssocID="{C3C05536-69C0-4746-A14D-C441D864D56D}" presName="Name0" presStyleCnt="0">
        <dgm:presLayoutVars>
          <dgm:dir/>
          <dgm:resizeHandles val="exact"/>
        </dgm:presLayoutVars>
      </dgm:prSet>
      <dgm:spPr/>
    </dgm:pt>
    <dgm:pt modelId="{E939A222-647D-5440-BE22-518552C6E895}" type="pres">
      <dgm:prSet presAssocID="{64B5E575-5A7C-4D88-970E-387CAF3C0664}" presName="node" presStyleLbl="node1" presStyleIdx="0" presStyleCnt="7" custLinFactNeighborX="5648" custLinFactNeighborY="-49238">
        <dgm:presLayoutVars>
          <dgm:bulletEnabled val="1"/>
        </dgm:presLayoutVars>
      </dgm:prSet>
      <dgm:spPr/>
    </dgm:pt>
    <dgm:pt modelId="{D0F1F731-D488-154C-A955-53836B7ADFC4}" type="pres">
      <dgm:prSet presAssocID="{D8763811-6E4C-4E30-9467-0DD6190D08D5}" presName="sibTrans" presStyleLbl="sibTrans1D1" presStyleIdx="0" presStyleCnt="6"/>
      <dgm:spPr/>
    </dgm:pt>
    <dgm:pt modelId="{FFD6BE30-27F3-2F4F-862C-893A3785BA7E}" type="pres">
      <dgm:prSet presAssocID="{D8763811-6E4C-4E30-9467-0DD6190D08D5}" presName="connectorText" presStyleLbl="sibTrans1D1" presStyleIdx="0" presStyleCnt="6"/>
      <dgm:spPr/>
    </dgm:pt>
    <dgm:pt modelId="{BCE8B968-05E9-9247-8B61-CAA29E838CFC}" type="pres">
      <dgm:prSet presAssocID="{0A8627AE-5301-42A6-9FCF-CFCDD6FC6EB5}" presName="node" presStyleLbl="node1" presStyleIdx="1" presStyleCnt="7">
        <dgm:presLayoutVars>
          <dgm:bulletEnabled val="1"/>
        </dgm:presLayoutVars>
      </dgm:prSet>
      <dgm:spPr/>
    </dgm:pt>
    <dgm:pt modelId="{E0FC261F-17DA-2E4E-8A52-165DB05A1449}" type="pres">
      <dgm:prSet presAssocID="{92726E96-CE5E-490B-B614-9D27841D6515}" presName="sibTrans" presStyleLbl="sibTrans1D1" presStyleIdx="1" presStyleCnt="6"/>
      <dgm:spPr/>
    </dgm:pt>
    <dgm:pt modelId="{436AA76F-DFA0-6E4C-AAA2-B12D729F6CFC}" type="pres">
      <dgm:prSet presAssocID="{92726E96-CE5E-490B-B614-9D27841D6515}" presName="connectorText" presStyleLbl="sibTrans1D1" presStyleIdx="1" presStyleCnt="6"/>
      <dgm:spPr/>
    </dgm:pt>
    <dgm:pt modelId="{FD95818E-8286-254F-B1CD-81419D69C520}" type="pres">
      <dgm:prSet presAssocID="{19EF5D29-8980-47C0-B52D-D2E6D7C2A18A}" presName="node" presStyleLbl="node1" presStyleIdx="2" presStyleCnt="7">
        <dgm:presLayoutVars>
          <dgm:bulletEnabled val="1"/>
        </dgm:presLayoutVars>
      </dgm:prSet>
      <dgm:spPr/>
    </dgm:pt>
    <dgm:pt modelId="{490D1BBE-7C00-7045-98FB-6E4B24AFF3BE}" type="pres">
      <dgm:prSet presAssocID="{971174E7-50D3-47F0-9A81-4AD16A4F536B}" presName="sibTrans" presStyleLbl="sibTrans1D1" presStyleIdx="2" presStyleCnt="6"/>
      <dgm:spPr/>
    </dgm:pt>
    <dgm:pt modelId="{D146D5A9-1B44-9A4B-AED7-954A45DCD9B7}" type="pres">
      <dgm:prSet presAssocID="{971174E7-50D3-47F0-9A81-4AD16A4F536B}" presName="connectorText" presStyleLbl="sibTrans1D1" presStyleIdx="2" presStyleCnt="6"/>
      <dgm:spPr/>
    </dgm:pt>
    <dgm:pt modelId="{6B7CCF1D-AE23-DB46-B603-27DC055D5EB0}" type="pres">
      <dgm:prSet presAssocID="{03EB6983-46FE-4B3A-B8C5-79D5A86F326C}" presName="node" presStyleLbl="node1" presStyleIdx="3" presStyleCnt="7" custLinFactNeighborX="5213" custLinFactNeighborY="31136">
        <dgm:presLayoutVars>
          <dgm:bulletEnabled val="1"/>
        </dgm:presLayoutVars>
      </dgm:prSet>
      <dgm:spPr/>
    </dgm:pt>
    <dgm:pt modelId="{4842017C-3BCD-A946-8981-A78C85CA49D5}" type="pres">
      <dgm:prSet presAssocID="{DC06D18D-191B-4E5E-954A-15D01F2B52D7}" presName="sibTrans" presStyleLbl="sibTrans1D1" presStyleIdx="3" presStyleCnt="6"/>
      <dgm:spPr/>
    </dgm:pt>
    <dgm:pt modelId="{9E3D3327-0033-944A-970F-D89F227D32AB}" type="pres">
      <dgm:prSet presAssocID="{DC06D18D-191B-4E5E-954A-15D01F2B52D7}" presName="connectorText" presStyleLbl="sibTrans1D1" presStyleIdx="3" presStyleCnt="6"/>
      <dgm:spPr/>
    </dgm:pt>
    <dgm:pt modelId="{F1696A2E-C4A0-2440-9344-363F9F8E5AB8}" type="pres">
      <dgm:prSet presAssocID="{9A0D9871-6DB8-4FCB-B528-F9C91E0FE7C0}" presName="node" presStyleLbl="node1" presStyleIdx="4" presStyleCnt="7" custLinFactNeighborX="-323" custLinFactNeighborY="20999">
        <dgm:presLayoutVars>
          <dgm:bulletEnabled val="1"/>
        </dgm:presLayoutVars>
      </dgm:prSet>
      <dgm:spPr/>
    </dgm:pt>
    <dgm:pt modelId="{624E5316-73CE-F94C-9053-7F2DC4EB0D1B}" type="pres">
      <dgm:prSet presAssocID="{B1F6306F-6678-4831-A816-5E862E9E6CE2}" presName="sibTrans" presStyleLbl="sibTrans1D1" presStyleIdx="4" presStyleCnt="6"/>
      <dgm:spPr/>
    </dgm:pt>
    <dgm:pt modelId="{CD4B7D38-6648-7F4E-A346-F2047CFC7F53}" type="pres">
      <dgm:prSet presAssocID="{B1F6306F-6678-4831-A816-5E862E9E6CE2}" presName="connectorText" presStyleLbl="sibTrans1D1" presStyleIdx="4" presStyleCnt="6"/>
      <dgm:spPr/>
    </dgm:pt>
    <dgm:pt modelId="{F831DB18-97E2-B144-855C-DB442A280F58}" type="pres">
      <dgm:prSet presAssocID="{97643926-6027-46AF-9547-CCD8399A7E37}" presName="node" presStyleLbl="node1" presStyleIdx="5" presStyleCnt="7" custLinFactNeighborX="3041" custLinFactNeighborY="20274">
        <dgm:presLayoutVars>
          <dgm:bulletEnabled val="1"/>
        </dgm:presLayoutVars>
      </dgm:prSet>
      <dgm:spPr/>
    </dgm:pt>
    <dgm:pt modelId="{8D7EE978-ED7F-5C4F-86E9-EB5C8A7F0DE9}" type="pres">
      <dgm:prSet presAssocID="{F73AB50F-0146-471B-A892-8E6AB4E06C09}" presName="sibTrans" presStyleLbl="sibTrans1D1" presStyleIdx="5" presStyleCnt="6"/>
      <dgm:spPr/>
    </dgm:pt>
    <dgm:pt modelId="{6FF3D0E0-2AA5-404A-AECA-C46CB3D7FF2A}" type="pres">
      <dgm:prSet presAssocID="{F73AB50F-0146-471B-A892-8E6AB4E06C09}" presName="connectorText" presStyleLbl="sibTrans1D1" presStyleIdx="5" presStyleCnt="6"/>
      <dgm:spPr/>
    </dgm:pt>
    <dgm:pt modelId="{804B69D1-E39B-B34C-B162-3582D025B7A0}" type="pres">
      <dgm:prSet presAssocID="{442EB169-4A15-447C-8A0B-3DBB8A614D8A}" presName="node" presStyleLbl="node1" presStyleIdx="6" presStyleCnt="7" custLinFactNeighborX="9124" custLinFactNeighborY="50686">
        <dgm:presLayoutVars>
          <dgm:bulletEnabled val="1"/>
        </dgm:presLayoutVars>
      </dgm:prSet>
      <dgm:spPr/>
    </dgm:pt>
  </dgm:ptLst>
  <dgm:cxnLst>
    <dgm:cxn modelId="{B023FD00-9348-4BE1-849D-72EAC31ABF2A}" srcId="{C3C05536-69C0-4746-A14D-C441D864D56D}" destId="{97643926-6027-46AF-9547-CCD8399A7E37}" srcOrd="5" destOrd="0" parTransId="{DC94539E-216E-4BEA-9FE1-A3CAD22B8A93}" sibTransId="{F73AB50F-0146-471B-A892-8E6AB4E06C09}"/>
    <dgm:cxn modelId="{85901805-56DD-394E-A744-C25644853835}" type="presOf" srcId="{C3C05536-69C0-4746-A14D-C441D864D56D}" destId="{EB58F6AE-47CC-2E43-A020-6D382057B63D}" srcOrd="0" destOrd="0" presId="urn:microsoft.com/office/officeart/2016/7/layout/RepeatingBendingProcessNew"/>
    <dgm:cxn modelId="{AFC7471A-89A5-4228-B253-D0FA9F098E0E}" srcId="{C3C05536-69C0-4746-A14D-C441D864D56D}" destId="{64B5E575-5A7C-4D88-970E-387CAF3C0664}" srcOrd="0" destOrd="0" parTransId="{1C989C10-191B-4A32-8FE2-82BAC2961BC2}" sibTransId="{D8763811-6E4C-4E30-9467-0DD6190D08D5}"/>
    <dgm:cxn modelId="{6345182D-9C3E-4B6C-9220-58937BE2991A}" srcId="{C3C05536-69C0-4746-A14D-C441D864D56D}" destId="{442EB169-4A15-447C-8A0B-3DBB8A614D8A}" srcOrd="6" destOrd="0" parTransId="{60C1BC12-7CCF-4C2B-AEBD-725B43302046}" sibTransId="{6E049588-2487-4D71-800A-FB9CF664EBA4}"/>
    <dgm:cxn modelId="{7C5F8434-F320-4D22-8767-26352E9819C4}" srcId="{C3C05536-69C0-4746-A14D-C441D864D56D}" destId="{19EF5D29-8980-47C0-B52D-D2E6D7C2A18A}" srcOrd="2" destOrd="0" parTransId="{FE0214F5-5265-420A-AD16-B4DA1D8EA75B}" sibTransId="{971174E7-50D3-47F0-9A81-4AD16A4F536B}"/>
    <dgm:cxn modelId="{9B3A5739-BC6F-2E43-A5AA-5E9C9F546F94}" type="presOf" srcId="{0A8627AE-5301-42A6-9FCF-CFCDD6FC6EB5}" destId="{BCE8B968-05E9-9247-8B61-CAA29E838CFC}" srcOrd="0" destOrd="0" presId="urn:microsoft.com/office/officeart/2016/7/layout/RepeatingBendingProcessNew"/>
    <dgm:cxn modelId="{FF7B2C3A-EBB9-3D47-BB99-A3873F2A57A6}" type="presOf" srcId="{92726E96-CE5E-490B-B614-9D27841D6515}" destId="{E0FC261F-17DA-2E4E-8A52-165DB05A1449}" srcOrd="0" destOrd="0" presId="urn:microsoft.com/office/officeart/2016/7/layout/RepeatingBendingProcessNew"/>
    <dgm:cxn modelId="{4C1EAF3E-A296-E949-A134-3385BDA60E5B}" type="presOf" srcId="{D8763811-6E4C-4E30-9467-0DD6190D08D5}" destId="{D0F1F731-D488-154C-A955-53836B7ADFC4}" srcOrd="0" destOrd="0" presId="urn:microsoft.com/office/officeart/2016/7/layout/RepeatingBendingProcessNew"/>
    <dgm:cxn modelId="{2779785F-03DA-7C43-947A-9D1E392DED01}" type="presOf" srcId="{D8763811-6E4C-4E30-9467-0DD6190D08D5}" destId="{FFD6BE30-27F3-2F4F-862C-893A3785BA7E}" srcOrd="1" destOrd="0" presId="urn:microsoft.com/office/officeart/2016/7/layout/RepeatingBendingProcessNew"/>
    <dgm:cxn modelId="{3BA9CD69-B48A-417E-8E8F-8C58A9295D09}" srcId="{C3C05536-69C0-4746-A14D-C441D864D56D}" destId="{0A8627AE-5301-42A6-9FCF-CFCDD6FC6EB5}" srcOrd="1" destOrd="0" parTransId="{AC6A201D-1965-46AC-9774-AA5AB13AB87F}" sibTransId="{92726E96-CE5E-490B-B614-9D27841D6515}"/>
    <dgm:cxn modelId="{9F92DC69-75A0-4F47-BB1D-93A6078CF2AF}" type="presOf" srcId="{F73AB50F-0146-471B-A892-8E6AB4E06C09}" destId="{8D7EE978-ED7F-5C4F-86E9-EB5C8A7F0DE9}" srcOrd="0" destOrd="0" presId="urn:microsoft.com/office/officeart/2016/7/layout/RepeatingBendingProcessNew"/>
    <dgm:cxn modelId="{1DA85C4A-9840-3B46-8D3C-BDBEF11B54C2}" type="presOf" srcId="{F73AB50F-0146-471B-A892-8E6AB4E06C09}" destId="{6FF3D0E0-2AA5-404A-AECA-C46CB3D7FF2A}" srcOrd="1" destOrd="0" presId="urn:microsoft.com/office/officeart/2016/7/layout/RepeatingBendingProcessNew"/>
    <dgm:cxn modelId="{9F59C16B-E070-E04E-B51B-01BF4B443F24}" type="presOf" srcId="{03EB6983-46FE-4B3A-B8C5-79D5A86F326C}" destId="{6B7CCF1D-AE23-DB46-B603-27DC055D5EB0}" srcOrd="0" destOrd="0" presId="urn:microsoft.com/office/officeart/2016/7/layout/RepeatingBendingProcessNew"/>
    <dgm:cxn modelId="{D6F65E71-E8E7-AB4D-9D3E-853BF82F80C6}" type="presOf" srcId="{971174E7-50D3-47F0-9A81-4AD16A4F536B}" destId="{D146D5A9-1B44-9A4B-AED7-954A45DCD9B7}" srcOrd="1" destOrd="0" presId="urn:microsoft.com/office/officeart/2016/7/layout/RepeatingBendingProcessNew"/>
    <dgm:cxn modelId="{A89B7B71-3DC2-CF49-9643-54B9C7F6F92D}" type="presOf" srcId="{DC06D18D-191B-4E5E-954A-15D01F2B52D7}" destId="{4842017C-3BCD-A946-8981-A78C85CA49D5}" srcOrd="0" destOrd="0" presId="urn:microsoft.com/office/officeart/2016/7/layout/RepeatingBendingProcessNew"/>
    <dgm:cxn modelId="{D0401873-5DFE-4B84-94B5-A9D7D6AE925F}" srcId="{C3C05536-69C0-4746-A14D-C441D864D56D}" destId="{9A0D9871-6DB8-4FCB-B528-F9C91E0FE7C0}" srcOrd="4" destOrd="0" parTransId="{82E4CCD7-3201-478D-A282-CE791026AAEE}" sibTransId="{B1F6306F-6678-4831-A816-5E862E9E6CE2}"/>
    <dgm:cxn modelId="{C6737375-B588-964B-BD88-059DA8D5CDCC}" type="presOf" srcId="{442EB169-4A15-447C-8A0B-3DBB8A614D8A}" destId="{804B69D1-E39B-B34C-B162-3582D025B7A0}" srcOrd="0" destOrd="0" presId="urn:microsoft.com/office/officeart/2016/7/layout/RepeatingBendingProcessNew"/>
    <dgm:cxn modelId="{C00D4D7C-8676-D44A-B8BE-75B0CEB54F31}" type="presOf" srcId="{9A0D9871-6DB8-4FCB-B528-F9C91E0FE7C0}" destId="{F1696A2E-C4A0-2440-9344-363F9F8E5AB8}" srcOrd="0" destOrd="0" presId="urn:microsoft.com/office/officeart/2016/7/layout/RepeatingBendingProcessNew"/>
    <dgm:cxn modelId="{9951AC85-16EC-5841-9079-A0A69963DAA7}" type="presOf" srcId="{92726E96-CE5E-490B-B614-9D27841D6515}" destId="{436AA76F-DFA0-6E4C-AAA2-B12D729F6CFC}" srcOrd="1" destOrd="0" presId="urn:microsoft.com/office/officeart/2016/7/layout/RepeatingBendingProcessNew"/>
    <dgm:cxn modelId="{3A10D790-F229-C540-8FA1-8E01DF52DE5B}" type="presOf" srcId="{B1F6306F-6678-4831-A816-5E862E9E6CE2}" destId="{CD4B7D38-6648-7F4E-A346-F2047CFC7F53}" srcOrd="1" destOrd="0" presId="urn:microsoft.com/office/officeart/2016/7/layout/RepeatingBendingProcessNew"/>
    <dgm:cxn modelId="{66FCD593-4112-BF48-8806-2A384C94EFBE}" type="presOf" srcId="{971174E7-50D3-47F0-9A81-4AD16A4F536B}" destId="{490D1BBE-7C00-7045-98FB-6E4B24AFF3BE}" srcOrd="0" destOrd="0" presId="urn:microsoft.com/office/officeart/2016/7/layout/RepeatingBendingProcessNew"/>
    <dgm:cxn modelId="{E30C99B5-1A95-0247-8F8F-F65A149A53AC}" type="presOf" srcId="{19EF5D29-8980-47C0-B52D-D2E6D7C2A18A}" destId="{FD95818E-8286-254F-B1CD-81419D69C520}" srcOrd="0" destOrd="0" presId="urn:microsoft.com/office/officeart/2016/7/layout/RepeatingBendingProcessNew"/>
    <dgm:cxn modelId="{4AB932B9-E366-4310-BD60-E52841735101}" srcId="{C3C05536-69C0-4746-A14D-C441D864D56D}" destId="{03EB6983-46FE-4B3A-B8C5-79D5A86F326C}" srcOrd="3" destOrd="0" parTransId="{CE38A998-6D16-4174-A54E-53B553F90865}" sibTransId="{DC06D18D-191B-4E5E-954A-15D01F2B52D7}"/>
    <dgm:cxn modelId="{FB6521D6-A4C8-434C-8156-2B98F2CA19C4}" type="presOf" srcId="{64B5E575-5A7C-4D88-970E-387CAF3C0664}" destId="{E939A222-647D-5440-BE22-518552C6E895}" srcOrd="0" destOrd="0" presId="urn:microsoft.com/office/officeart/2016/7/layout/RepeatingBendingProcessNew"/>
    <dgm:cxn modelId="{1F67EBE2-2688-FA46-82F7-5178F2C98747}" type="presOf" srcId="{97643926-6027-46AF-9547-CCD8399A7E37}" destId="{F831DB18-97E2-B144-855C-DB442A280F58}" srcOrd="0" destOrd="0" presId="urn:microsoft.com/office/officeart/2016/7/layout/RepeatingBendingProcessNew"/>
    <dgm:cxn modelId="{AFC86CE9-4CA4-9144-90C7-588C8C62C8B8}" type="presOf" srcId="{DC06D18D-191B-4E5E-954A-15D01F2B52D7}" destId="{9E3D3327-0033-944A-970F-D89F227D32AB}" srcOrd="1" destOrd="0" presId="urn:microsoft.com/office/officeart/2016/7/layout/RepeatingBendingProcessNew"/>
    <dgm:cxn modelId="{0BF123EE-899E-E141-A49E-6780B6711CEC}" type="presOf" srcId="{B1F6306F-6678-4831-A816-5E862E9E6CE2}" destId="{624E5316-73CE-F94C-9053-7F2DC4EB0D1B}" srcOrd="0" destOrd="0" presId="urn:microsoft.com/office/officeart/2016/7/layout/RepeatingBendingProcessNew"/>
    <dgm:cxn modelId="{EFDAE8C8-CE37-EA4C-86AC-E14998CA7409}" type="presParOf" srcId="{EB58F6AE-47CC-2E43-A020-6D382057B63D}" destId="{E939A222-647D-5440-BE22-518552C6E895}" srcOrd="0" destOrd="0" presId="urn:microsoft.com/office/officeart/2016/7/layout/RepeatingBendingProcessNew"/>
    <dgm:cxn modelId="{4EEA4661-F233-BC48-A846-B57ECBEEE213}" type="presParOf" srcId="{EB58F6AE-47CC-2E43-A020-6D382057B63D}" destId="{D0F1F731-D488-154C-A955-53836B7ADFC4}" srcOrd="1" destOrd="0" presId="urn:microsoft.com/office/officeart/2016/7/layout/RepeatingBendingProcessNew"/>
    <dgm:cxn modelId="{68E9D09B-67FA-3C45-A70C-19E3D24DE81B}" type="presParOf" srcId="{D0F1F731-D488-154C-A955-53836B7ADFC4}" destId="{FFD6BE30-27F3-2F4F-862C-893A3785BA7E}" srcOrd="0" destOrd="0" presId="urn:microsoft.com/office/officeart/2016/7/layout/RepeatingBendingProcessNew"/>
    <dgm:cxn modelId="{8306E9BC-4318-1842-A47A-C4868CB05ADF}" type="presParOf" srcId="{EB58F6AE-47CC-2E43-A020-6D382057B63D}" destId="{BCE8B968-05E9-9247-8B61-CAA29E838CFC}" srcOrd="2" destOrd="0" presId="urn:microsoft.com/office/officeart/2016/7/layout/RepeatingBendingProcessNew"/>
    <dgm:cxn modelId="{A595FC98-936B-C942-B061-96F7DA0AC431}" type="presParOf" srcId="{EB58F6AE-47CC-2E43-A020-6D382057B63D}" destId="{E0FC261F-17DA-2E4E-8A52-165DB05A1449}" srcOrd="3" destOrd="0" presId="urn:microsoft.com/office/officeart/2016/7/layout/RepeatingBendingProcessNew"/>
    <dgm:cxn modelId="{0505B03A-4295-E140-B552-A228F47A04B8}" type="presParOf" srcId="{E0FC261F-17DA-2E4E-8A52-165DB05A1449}" destId="{436AA76F-DFA0-6E4C-AAA2-B12D729F6CFC}" srcOrd="0" destOrd="0" presId="urn:microsoft.com/office/officeart/2016/7/layout/RepeatingBendingProcessNew"/>
    <dgm:cxn modelId="{75160C3D-4B58-D44C-AAB3-9E7D5F26648C}" type="presParOf" srcId="{EB58F6AE-47CC-2E43-A020-6D382057B63D}" destId="{FD95818E-8286-254F-B1CD-81419D69C520}" srcOrd="4" destOrd="0" presId="urn:microsoft.com/office/officeart/2016/7/layout/RepeatingBendingProcessNew"/>
    <dgm:cxn modelId="{55A73CF8-A979-744A-8496-2805F678AEC8}" type="presParOf" srcId="{EB58F6AE-47CC-2E43-A020-6D382057B63D}" destId="{490D1BBE-7C00-7045-98FB-6E4B24AFF3BE}" srcOrd="5" destOrd="0" presId="urn:microsoft.com/office/officeart/2016/7/layout/RepeatingBendingProcessNew"/>
    <dgm:cxn modelId="{92089AA9-B3B2-2940-9229-C0388414D0B2}" type="presParOf" srcId="{490D1BBE-7C00-7045-98FB-6E4B24AFF3BE}" destId="{D146D5A9-1B44-9A4B-AED7-954A45DCD9B7}" srcOrd="0" destOrd="0" presId="urn:microsoft.com/office/officeart/2016/7/layout/RepeatingBendingProcessNew"/>
    <dgm:cxn modelId="{F4C6B48A-A440-0341-974B-292E18B6A0EF}" type="presParOf" srcId="{EB58F6AE-47CC-2E43-A020-6D382057B63D}" destId="{6B7CCF1D-AE23-DB46-B603-27DC055D5EB0}" srcOrd="6" destOrd="0" presId="urn:microsoft.com/office/officeart/2016/7/layout/RepeatingBendingProcessNew"/>
    <dgm:cxn modelId="{48E6E405-B14E-7345-BA16-9C7F90B058D8}" type="presParOf" srcId="{EB58F6AE-47CC-2E43-A020-6D382057B63D}" destId="{4842017C-3BCD-A946-8981-A78C85CA49D5}" srcOrd="7" destOrd="0" presId="urn:microsoft.com/office/officeart/2016/7/layout/RepeatingBendingProcessNew"/>
    <dgm:cxn modelId="{4905655C-0321-844B-95EB-73ABAE7939BD}" type="presParOf" srcId="{4842017C-3BCD-A946-8981-A78C85CA49D5}" destId="{9E3D3327-0033-944A-970F-D89F227D32AB}" srcOrd="0" destOrd="0" presId="urn:microsoft.com/office/officeart/2016/7/layout/RepeatingBendingProcessNew"/>
    <dgm:cxn modelId="{039E04B5-2441-7C4F-9A0E-3BC72422C15D}" type="presParOf" srcId="{EB58F6AE-47CC-2E43-A020-6D382057B63D}" destId="{F1696A2E-C4A0-2440-9344-363F9F8E5AB8}" srcOrd="8" destOrd="0" presId="urn:microsoft.com/office/officeart/2016/7/layout/RepeatingBendingProcessNew"/>
    <dgm:cxn modelId="{77AAC1DB-C5C4-1845-8E0E-0EC44CE5B8E7}" type="presParOf" srcId="{EB58F6AE-47CC-2E43-A020-6D382057B63D}" destId="{624E5316-73CE-F94C-9053-7F2DC4EB0D1B}" srcOrd="9" destOrd="0" presId="urn:microsoft.com/office/officeart/2016/7/layout/RepeatingBendingProcessNew"/>
    <dgm:cxn modelId="{4377EDEF-6197-F74A-B94E-948F9CDACF31}" type="presParOf" srcId="{624E5316-73CE-F94C-9053-7F2DC4EB0D1B}" destId="{CD4B7D38-6648-7F4E-A346-F2047CFC7F53}" srcOrd="0" destOrd="0" presId="urn:microsoft.com/office/officeart/2016/7/layout/RepeatingBendingProcessNew"/>
    <dgm:cxn modelId="{D48F6A6F-16EF-3A4C-A06E-60768F52DE87}" type="presParOf" srcId="{EB58F6AE-47CC-2E43-A020-6D382057B63D}" destId="{F831DB18-97E2-B144-855C-DB442A280F58}" srcOrd="10" destOrd="0" presId="urn:microsoft.com/office/officeart/2016/7/layout/RepeatingBendingProcessNew"/>
    <dgm:cxn modelId="{16B2EED7-D8B6-9740-9AD9-B35732899B11}" type="presParOf" srcId="{EB58F6AE-47CC-2E43-A020-6D382057B63D}" destId="{8D7EE978-ED7F-5C4F-86E9-EB5C8A7F0DE9}" srcOrd="11" destOrd="0" presId="urn:microsoft.com/office/officeart/2016/7/layout/RepeatingBendingProcessNew"/>
    <dgm:cxn modelId="{0BA67178-012A-4D4C-892F-26A47C354167}" type="presParOf" srcId="{8D7EE978-ED7F-5C4F-86E9-EB5C8A7F0DE9}" destId="{6FF3D0E0-2AA5-404A-AECA-C46CB3D7FF2A}" srcOrd="0" destOrd="0" presId="urn:microsoft.com/office/officeart/2016/7/layout/RepeatingBendingProcessNew"/>
    <dgm:cxn modelId="{4DB6248B-5BCE-0E4C-B9D0-D059099A8AC9}" type="presParOf" srcId="{EB58F6AE-47CC-2E43-A020-6D382057B63D}" destId="{804B69D1-E39B-B34C-B162-3582D025B7A0}" srcOrd="12" destOrd="0" presId="urn:microsoft.com/office/officeart/2016/7/layout/RepeatingBendingProcessNew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B313DA8-6673-4E76-B9D8-269892967621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6111E58-C5EF-451A-8452-BBA7393C726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/>
            <a:t>Global competitiveness: </a:t>
          </a:r>
        </a:p>
        <a:p>
          <a:pPr>
            <a:lnSpc>
              <a:spcPct val="100000"/>
            </a:lnSpc>
          </a:pPr>
          <a:r>
            <a:rPr lang="en-US" sz="1800" dirty="0"/>
            <a:t>to attract investment a balanced approach is needed which brings competitiveness, reliability and stability.</a:t>
          </a:r>
        </a:p>
      </dgm:t>
    </dgm:pt>
    <dgm:pt modelId="{5F51F367-4E2D-4978-AA43-679BBA95B44C}" type="parTrans" cxnId="{91CFEB24-209B-4F7A-B763-140E74762ACA}">
      <dgm:prSet/>
      <dgm:spPr/>
      <dgm:t>
        <a:bodyPr/>
        <a:lstStyle/>
        <a:p>
          <a:endParaRPr lang="en-US" sz="2400"/>
        </a:p>
      </dgm:t>
    </dgm:pt>
    <dgm:pt modelId="{6EA8DEAB-EEA8-4440-B5EC-354D795FF94F}" type="sibTrans" cxnId="{91CFEB24-209B-4F7A-B763-140E74762ACA}">
      <dgm:prSet/>
      <dgm:spPr/>
      <dgm:t>
        <a:bodyPr/>
        <a:lstStyle/>
        <a:p>
          <a:endParaRPr lang="en-US" sz="2400"/>
        </a:p>
      </dgm:t>
    </dgm:pt>
    <dgm:pt modelId="{590184A0-BC36-40AD-B616-A57BC552044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/>
            <a:t>Embrace technology: </a:t>
          </a:r>
        </a:p>
        <a:p>
          <a:pPr>
            <a:lnSpc>
              <a:spcPct val="100000"/>
            </a:lnSpc>
          </a:pPr>
          <a:r>
            <a:rPr lang="en-US" sz="1800" dirty="0"/>
            <a:t>AI to improve efficiency, sustainability and safety.</a:t>
          </a:r>
        </a:p>
      </dgm:t>
    </dgm:pt>
    <dgm:pt modelId="{20DCA64B-3B62-4DF9-9E0C-0DDBFA9B8063}" type="parTrans" cxnId="{CDB57EDB-C1A9-4C3B-9947-CD2747C55BA6}">
      <dgm:prSet/>
      <dgm:spPr/>
      <dgm:t>
        <a:bodyPr/>
        <a:lstStyle/>
        <a:p>
          <a:endParaRPr lang="en-US" sz="2400"/>
        </a:p>
      </dgm:t>
    </dgm:pt>
    <dgm:pt modelId="{87C704AD-F845-40D2-AA01-4AF944698B68}" type="sibTrans" cxnId="{CDB57EDB-C1A9-4C3B-9947-CD2747C55BA6}">
      <dgm:prSet/>
      <dgm:spPr/>
      <dgm:t>
        <a:bodyPr/>
        <a:lstStyle/>
        <a:p>
          <a:endParaRPr lang="en-US" sz="2400"/>
        </a:p>
      </dgm:t>
    </dgm:pt>
    <dgm:pt modelId="{10A5D49A-1AC1-4BD9-A5E3-14BFECD3317E}" type="pres">
      <dgm:prSet presAssocID="{BB313DA8-6673-4E76-B9D8-269892967621}" presName="root" presStyleCnt="0">
        <dgm:presLayoutVars>
          <dgm:dir/>
          <dgm:resizeHandles val="exact"/>
        </dgm:presLayoutVars>
      </dgm:prSet>
      <dgm:spPr/>
    </dgm:pt>
    <dgm:pt modelId="{B58EC496-4BAA-404C-B07C-FB19178D20AC}" type="pres">
      <dgm:prSet presAssocID="{46111E58-C5EF-451A-8452-BBA7393C7269}" presName="compNode" presStyleCnt="0"/>
      <dgm:spPr/>
    </dgm:pt>
    <dgm:pt modelId="{D9F93C54-415A-4A83-862E-60CAB68D77B6}" type="pres">
      <dgm:prSet presAssocID="{46111E58-C5EF-451A-8452-BBA7393C7269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arth Globe Americas"/>
        </a:ext>
      </dgm:extLst>
    </dgm:pt>
    <dgm:pt modelId="{65CAB77D-DA27-4619-A65C-4818B7CA0787}" type="pres">
      <dgm:prSet presAssocID="{46111E58-C5EF-451A-8452-BBA7393C7269}" presName="spaceRect" presStyleCnt="0"/>
      <dgm:spPr/>
    </dgm:pt>
    <dgm:pt modelId="{29A1B5E5-BDA9-469B-960B-2DBD94C547FF}" type="pres">
      <dgm:prSet presAssocID="{46111E58-C5EF-451A-8452-BBA7393C7269}" presName="textRect" presStyleLbl="revTx" presStyleIdx="0" presStyleCnt="2">
        <dgm:presLayoutVars>
          <dgm:chMax val="1"/>
          <dgm:chPref val="1"/>
        </dgm:presLayoutVars>
      </dgm:prSet>
      <dgm:spPr/>
    </dgm:pt>
    <dgm:pt modelId="{223D686B-D295-4631-B131-5056E4C51486}" type="pres">
      <dgm:prSet presAssocID="{6EA8DEAB-EEA8-4440-B5EC-354D795FF94F}" presName="sibTrans" presStyleCnt="0"/>
      <dgm:spPr/>
    </dgm:pt>
    <dgm:pt modelId="{B1FD9D22-C6F4-443F-A06E-77101228309F}" type="pres">
      <dgm:prSet presAssocID="{590184A0-BC36-40AD-B616-A57BC5520446}" presName="compNode" presStyleCnt="0"/>
      <dgm:spPr/>
    </dgm:pt>
    <dgm:pt modelId="{0CF45428-B42F-4A2E-80D4-12CAA8994C91}" type="pres">
      <dgm:prSet presAssocID="{590184A0-BC36-40AD-B616-A57BC5520446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ight Bulb and Gear"/>
        </a:ext>
      </dgm:extLst>
    </dgm:pt>
    <dgm:pt modelId="{6AB9D887-F74E-4A40-941A-31F7E672F811}" type="pres">
      <dgm:prSet presAssocID="{590184A0-BC36-40AD-B616-A57BC5520446}" presName="spaceRect" presStyleCnt="0"/>
      <dgm:spPr/>
    </dgm:pt>
    <dgm:pt modelId="{25173BDD-9BAA-4D96-B70A-0EEBD5C03EF3}" type="pres">
      <dgm:prSet presAssocID="{590184A0-BC36-40AD-B616-A57BC5520446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91CFEB24-209B-4F7A-B763-140E74762ACA}" srcId="{BB313DA8-6673-4E76-B9D8-269892967621}" destId="{46111E58-C5EF-451A-8452-BBA7393C7269}" srcOrd="0" destOrd="0" parTransId="{5F51F367-4E2D-4978-AA43-679BBA95B44C}" sibTransId="{6EA8DEAB-EEA8-4440-B5EC-354D795FF94F}"/>
    <dgm:cxn modelId="{28DC1633-80ED-4731-BE99-9E7BCCEE8CF8}" type="presOf" srcId="{46111E58-C5EF-451A-8452-BBA7393C7269}" destId="{29A1B5E5-BDA9-469B-960B-2DBD94C547FF}" srcOrd="0" destOrd="0" presId="urn:microsoft.com/office/officeart/2018/2/layout/IconLabelList"/>
    <dgm:cxn modelId="{F5A96B37-CABC-4A32-BF53-366A086D2054}" type="presOf" srcId="{BB313DA8-6673-4E76-B9D8-269892967621}" destId="{10A5D49A-1AC1-4BD9-A5E3-14BFECD3317E}" srcOrd="0" destOrd="0" presId="urn:microsoft.com/office/officeart/2018/2/layout/IconLabelList"/>
    <dgm:cxn modelId="{2ABEA93D-7FA2-4186-B6D2-05AC01DB4EBB}" type="presOf" srcId="{590184A0-BC36-40AD-B616-A57BC5520446}" destId="{25173BDD-9BAA-4D96-B70A-0EEBD5C03EF3}" srcOrd="0" destOrd="0" presId="urn:microsoft.com/office/officeart/2018/2/layout/IconLabelList"/>
    <dgm:cxn modelId="{CDB57EDB-C1A9-4C3B-9947-CD2747C55BA6}" srcId="{BB313DA8-6673-4E76-B9D8-269892967621}" destId="{590184A0-BC36-40AD-B616-A57BC5520446}" srcOrd="1" destOrd="0" parTransId="{20DCA64B-3B62-4DF9-9E0C-0DDBFA9B8063}" sibTransId="{87C704AD-F845-40D2-AA01-4AF944698B68}"/>
    <dgm:cxn modelId="{0EEAF6CE-248B-4028-AA25-5422EDEDB664}" type="presParOf" srcId="{10A5D49A-1AC1-4BD9-A5E3-14BFECD3317E}" destId="{B58EC496-4BAA-404C-B07C-FB19178D20AC}" srcOrd="0" destOrd="0" presId="urn:microsoft.com/office/officeart/2018/2/layout/IconLabelList"/>
    <dgm:cxn modelId="{C45CB48F-4FAF-40FF-AE9C-DCCEF93752BE}" type="presParOf" srcId="{B58EC496-4BAA-404C-B07C-FB19178D20AC}" destId="{D9F93C54-415A-4A83-862E-60CAB68D77B6}" srcOrd="0" destOrd="0" presId="urn:microsoft.com/office/officeart/2018/2/layout/IconLabelList"/>
    <dgm:cxn modelId="{213EA029-A8E7-4518-923C-6D95B348CB1B}" type="presParOf" srcId="{B58EC496-4BAA-404C-B07C-FB19178D20AC}" destId="{65CAB77D-DA27-4619-A65C-4818B7CA0787}" srcOrd="1" destOrd="0" presId="urn:microsoft.com/office/officeart/2018/2/layout/IconLabelList"/>
    <dgm:cxn modelId="{E34408F9-82FA-4815-8A9A-17CCA4392628}" type="presParOf" srcId="{B58EC496-4BAA-404C-B07C-FB19178D20AC}" destId="{29A1B5E5-BDA9-469B-960B-2DBD94C547FF}" srcOrd="2" destOrd="0" presId="urn:microsoft.com/office/officeart/2018/2/layout/IconLabelList"/>
    <dgm:cxn modelId="{5A60F86B-788A-4087-A883-198EE679ACDC}" type="presParOf" srcId="{10A5D49A-1AC1-4BD9-A5E3-14BFECD3317E}" destId="{223D686B-D295-4631-B131-5056E4C51486}" srcOrd="1" destOrd="0" presId="urn:microsoft.com/office/officeart/2018/2/layout/IconLabelList"/>
    <dgm:cxn modelId="{8EC867F7-E230-4BAC-A7BC-27FEE63BA6EF}" type="presParOf" srcId="{10A5D49A-1AC1-4BD9-A5E3-14BFECD3317E}" destId="{B1FD9D22-C6F4-443F-A06E-77101228309F}" srcOrd="2" destOrd="0" presId="urn:microsoft.com/office/officeart/2018/2/layout/IconLabelList"/>
    <dgm:cxn modelId="{907956B6-1539-46E4-AE74-5688286FCFC9}" type="presParOf" srcId="{B1FD9D22-C6F4-443F-A06E-77101228309F}" destId="{0CF45428-B42F-4A2E-80D4-12CAA8994C91}" srcOrd="0" destOrd="0" presId="urn:microsoft.com/office/officeart/2018/2/layout/IconLabelList"/>
    <dgm:cxn modelId="{C4DFADF3-1DCA-4550-8861-09CDE5B01BF6}" type="presParOf" srcId="{B1FD9D22-C6F4-443F-A06E-77101228309F}" destId="{6AB9D887-F74E-4A40-941A-31F7E672F811}" srcOrd="1" destOrd="0" presId="urn:microsoft.com/office/officeart/2018/2/layout/IconLabelList"/>
    <dgm:cxn modelId="{BE708A10-7F46-4926-9036-CA13049683B0}" type="presParOf" srcId="{B1FD9D22-C6F4-443F-A06E-77101228309F}" destId="{25173BDD-9BAA-4D96-B70A-0EEBD5C03EF3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C15904C-0F20-473F-9BA8-3C730939DAD6}" type="doc">
      <dgm:prSet loTypeId="urn:microsoft.com/office/officeart/2008/layout/LinedList" loCatId="list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en-US"/>
        </a:p>
      </dgm:t>
    </dgm:pt>
    <dgm:pt modelId="{9DF9D352-C067-4C6B-B140-D6A27456645B}">
      <dgm:prSet custT="1"/>
      <dgm:spPr/>
      <dgm:t>
        <a:bodyPr/>
        <a:lstStyle/>
        <a:p>
          <a:r>
            <a:rPr lang="en-US" sz="1500" dirty="0"/>
            <a:t>Transformation is an ongoing journey, not a destination. It is essential and non-negotiable.</a:t>
          </a:r>
        </a:p>
      </dgm:t>
    </dgm:pt>
    <dgm:pt modelId="{FBF14000-C219-44B6-9F07-A68E0F0397A5}" type="parTrans" cxnId="{991772E7-8373-4721-8887-17FA3C5707ED}">
      <dgm:prSet/>
      <dgm:spPr/>
      <dgm:t>
        <a:bodyPr/>
        <a:lstStyle/>
        <a:p>
          <a:endParaRPr lang="en-US" sz="1500"/>
        </a:p>
      </dgm:t>
    </dgm:pt>
    <dgm:pt modelId="{2E9E3C7E-B86A-4A10-8D32-D0312F03403D}" type="sibTrans" cxnId="{991772E7-8373-4721-8887-17FA3C5707ED}">
      <dgm:prSet/>
      <dgm:spPr/>
      <dgm:t>
        <a:bodyPr/>
        <a:lstStyle/>
        <a:p>
          <a:endParaRPr lang="en-US" sz="1500"/>
        </a:p>
      </dgm:t>
    </dgm:pt>
    <dgm:pt modelId="{0A049C11-BF09-4DA0-8582-D0FADC20C94B}">
      <dgm:prSet custT="1"/>
      <dgm:spPr/>
      <dgm:t>
        <a:bodyPr/>
        <a:lstStyle/>
        <a:p>
          <a:r>
            <a:rPr lang="en-US" sz="1500"/>
            <a:t>Success requires collaboration between government, mining companies, communities and trade unions ( Stakeholder centric).</a:t>
          </a:r>
        </a:p>
      </dgm:t>
    </dgm:pt>
    <dgm:pt modelId="{189CDD65-8E1F-4A85-B6C5-D0FF8E8DEA81}" type="parTrans" cxnId="{6495AE8C-23CB-4EBA-AD8B-9DAAB22AE018}">
      <dgm:prSet/>
      <dgm:spPr/>
      <dgm:t>
        <a:bodyPr/>
        <a:lstStyle/>
        <a:p>
          <a:endParaRPr lang="en-US" sz="1500"/>
        </a:p>
      </dgm:t>
    </dgm:pt>
    <dgm:pt modelId="{16D3B97E-7C3C-4DFB-BEEB-821F14DD2511}" type="sibTrans" cxnId="{6495AE8C-23CB-4EBA-AD8B-9DAAB22AE018}">
      <dgm:prSet/>
      <dgm:spPr/>
      <dgm:t>
        <a:bodyPr/>
        <a:lstStyle/>
        <a:p>
          <a:endParaRPr lang="en-US" sz="1500"/>
        </a:p>
      </dgm:t>
    </dgm:pt>
    <dgm:pt modelId="{64C9F8E3-2FE0-4C21-AA69-4690B5E77D74}">
      <dgm:prSet custT="1"/>
      <dgm:spPr/>
      <dgm:t>
        <a:bodyPr/>
        <a:lstStyle/>
        <a:p>
          <a:r>
            <a:rPr lang="en-US" sz="1500"/>
            <a:t>A balanced approach is necessary: Need to find a balance between empowerment and being global competitive.</a:t>
          </a:r>
        </a:p>
      </dgm:t>
    </dgm:pt>
    <dgm:pt modelId="{9FC6142E-C77B-4148-94DF-DAC41A5FED31}" type="parTrans" cxnId="{6FFB6929-70DC-439C-A446-3AC0F067C1C2}">
      <dgm:prSet/>
      <dgm:spPr/>
      <dgm:t>
        <a:bodyPr/>
        <a:lstStyle/>
        <a:p>
          <a:endParaRPr lang="en-US" sz="1500"/>
        </a:p>
      </dgm:t>
    </dgm:pt>
    <dgm:pt modelId="{7DE48D6E-DE20-4090-ADB0-A21D4C61F6B5}" type="sibTrans" cxnId="{6FFB6929-70DC-439C-A446-3AC0F067C1C2}">
      <dgm:prSet/>
      <dgm:spPr/>
      <dgm:t>
        <a:bodyPr/>
        <a:lstStyle/>
        <a:p>
          <a:endParaRPr lang="en-US" sz="1500"/>
        </a:p>
      </dgm:t>
    </dgm:pt>
    <dgm:pt modelId="{3B5EF26C-4471-4D70-BAB1-D8ECBDD2264B}">
      <dgm:prSet custT="1"/>
      <dgm:spPr/>
      <dgm:t>
        <a:bodyPr/>
        <a:lstStyle/>
        <a:p>
          <a:r>
            <a:rPr lang="en-US" sz="1500" dirty="0"/>
            <a:t>A transformed, sustainable and innovative mine of the future is the ultimate goal.</a:t>
          </a:r>
        </a:p>
      </dgm:t>
    </dgm:pt>
    <dgm:pt modelId="{F721A852-6871-4734-842E-EC3E4D2B1C96}" type="parTrans" cxnId="{A808FE98-8055-4A07-89F1-06B7804CF6E0}">
      <dgm:prSet/>
      <dgm:spPr/>
      <dgm:t>
        <a:bodyPr/>
        <a:lstStyle/>
        <a:p>
          <a:endParaRPr lang="en-US" sz="1500"/>
        </a:p>
      </dgm:t>
    </dgm:pt>
    <dgm:pt modelId="{11F9F494-6CA6-48FE-AC1F-59B52429107D}" type="sibTrans" cxnId="{A808FE98-8055-4A07-89F1-06B7804CF6E0}">
      <dgm:prSet/>
      <dgm:spPr/>
      <dgm:t>
        <a:bodyPr/>
        <a:lstStyle/>
        <a:p>
          <a:endParaRPr lang="en-US" sz="1500"/>
        </a:p>
      </dgm:t>
    </dgm:pt>
    <dgm:pt modelId="{FD595E54-4EAB-4751-A1D1-277D973A79A7}">
      <dgm:prSet custT="1"/>
      <dgm:spPr/>
      <dgm:t>
        <a:bodyPr/>
        <a:lstStyle/>
        <a:p>
          <a:endParaRPr lang="en-US" sz="1500" dirty="0"/>
        </a:p>
      </dgm:t>
    </dgm:pt>
    <dgm:pt modelId="{3078C307-F210-4A1D-9CC1-EBB52DBC2A76}" type="parTrans" cxnId="{79D66560-64D5-41B1-9BC9-3B9AE9D274FA}">
      <dgm:prSet/>
      <dgm:spPr/>
      <dgm:t>
        <a:bodyPr/>
        <a:lstStyle/>
        <a:p>
          <a:endParaRPr lang="en-US" sz="1500"/>
        </a:p>
      </dgm:t>
    </dgm:pt>
    <dgm:pt modelId="{17BCD289-2830-407A-9CBB-852EC14CC8DD}" type="sibTrans" cxnId="{79D66560-64D5-41B1-9BC9-3B9AE9D274FA}">
      <dgm:prSet/>
      <dgm:spPr/>
      <dgm:t>
        <a:bodyPr/>
        <a:lstStyle/>
        <a:p>
          <a:endParaRPr lang="en-US" sz="1500"/>
        </a:p>
      </dgm:t>
    </dgm:pt>
    <dgm:pt modelId="{F805764D-FED9-45B9-B25B-FED9131AE396}">
      <dgm:prSet custT="1"/>
      <dgm:spPr/>
      <dgm:t>
        <a:bodyPr/>
        <a:lstStyle/>
        <a:p>
          <a:r>
            <a:rPr lang="en-US" sz="1500" dirty="0"/>
            <a:t>We need </a:t>
          </a:r>
          <a:r>
            <a:rPr lang="en-GB" sz="1500" dirty="0"/>
            <a:t>laws that are not merely conformist and cloaked in the language of universality, but that address</a:t>
          </a:r>
          <a:r>
            <a:rPr lang="en-US" sz="1500" dirty="0"/>
            <a:t> the issues of substantive equality.</a:t>
          </a:r>
        </a:p>
      </dgm:t>
    </dgm:pt>
    <dgm:pt modelId="{3D774D2B-E3D2-4313-BFA5-A0AF7AE52744}" type="parTrans" cxnId="{C92594A1-E7DE-40E5-8820-93454B08CB9D}">
      <dgm:prSet/>
      <dgm:spPr/>
      <dgm:t>
        <a:bodyPr/>
        <a:lstStyle/>
        <a:p>
          <a:endParaRPr lang="en-US" sz="1500"/>
        </a:p>
      </dgm:t>
    </dgm:pt>
    <dgm:pt modelId="{D4EE58C4-EB69-4D79-A282-034AFFF86D74}" type="sibTrans" cxnId="{C92594A1-E7DE-40E5-8820-93454B08CB9D}">
      <dgm:prSet/>
      <dgm:spPr/>
      <dgm:t>
        <a:bodyPr/>
        <a:lstStyle/>
        <a:p>
          <a:endParaRPr lang="en-US" sz="1500"/>
        </a:p>
      </dgm:t>
    </dgm:pt>
    <dgm:pt modelId="{44B2F33B-13B6-4E53-A98A-B4A5528D05FB}">
      <dgm:prSet custT="1"/>
      <dgm:spPr/>
      <dgm:t>
        <a:bodyPr/>
        <a:lstStyle/>
        <a:p>
          <a:r>
            <a:rPr lang="en-US" sz="1500"/>
            <a:t>We need the law that is premised from the lived experiences of South Africans especially those that are still marginalized.</a:t>
          </a:r>
        </a:p>
      </dgm:t>
    </dgm:pt>
    <dgm:pt modelId="{72D46F69-A97A-4B5E-B2EE-3250A9CF349E}" type="parTrans" cxnId="{E3149361-577E-4114-B0C5-915A22712629}">
      <dgm:prSet/>
      <dgm:spPr/>
      <dgm:t>
        <a:bodyPr/>
        <a:lstStyle/>
        <a:p>
          <a:endParaRPr lang="en-US" sz="1500"/>
        </a:p>
      </dgm:t>
    </dgm:pt>
    <dgm:pt modelId="{DD67060B-A987-417C-9976-DD23CF074886}" type="sibTrans" cxnId="{E3149361-577E-4114-B0C5-915A22712629}">
      <dgm:prSet/>
      <dgm:spPr/>
      <dgm:t>
        <a:bodyPr/>
        <a:lstStyle/>
        <a:p>
          <a:endParaRPr lang="en-US" sz="1500"/>
        </a:p>
      </dgm:t>
    </dgm:pt>
    <dgm:pt modelId="{854D28F4-7DE1-4A38-A7BF-01FD71ECCDD4}">
      <dgm:prSet custT="1"/>
      <dgm:spPr/>
      <dgm:t>
        <a:bodyPr/>
        <a:lstStyle/>
        <a:p>
          <a:r>
            <a:rPr lang="en-US" sz="1500" dirty="0"/>
            <a:t>It is the encounters of those who feel the dissonance that must be overcome.</a:t>
          </a:r>
        </a:p>
      </dgm:t>
    </dgm:pt>
    <dgm:pt modelId="{81794DCB-D5A5-44B9-B0B4-CAE5ACF60EEA}" type="parTrans" cxnId="{49A9322D-E7E1-409B-95FA-EC2C7CE479E9}">
      <dgm:prSet/>
      <dgm:spPr/>
      <dgm:t>
        <a:bodyPr/>
        <a:lstStyle/>
        <a:p>
          <a:endParaRPr lang="en-US" sz="1500"/>
        </a:p>
      </dgm:t>
    </dgm:pt>
    <dgm:pt modelId="{5706B63E-BCBF-48BA-8B28-07A7CB8C2AE1}" type="sibTrans" cxnId="{49A9322D-E7E1-409B-95FA-EC2C7CE479E9}">
      <dgm:prSet/>
      <dgm:spPr/>
      <dgm:t>
        <a:bodyPr/>
        <a:lstStyle/>
        <a:p>
          <a:endParaRPr lang="en-US" sz="1500"/>
        </a:p>
      </dgm:t>
    </dgm:pt>
    <dgm:pt modelId="{E92295FC-CFE6-47F5-9609-46AE8AB20DA3}">
      <dgm:prSet custT="1"/>
      <dgm:spPr/>
      <dgm:t>
        <a:bodyPr/>
        <a:lstStyle/>
        <a:p>
          <a:r>
            <a:rPr lang="en-US" sz="1500" dirty="0"/>
            <a:t>We need to move beyond the lens of shareholders but to stakeholders.</a:t>
          </a:r>
        </a:p>
      </dgm:t>
    </dgm:pt>
    <dgm:pt modelId="{56C8EC58-63AE-4F99-8BA8-AA59B5185B69}" type="parTrans" cxnId="{04BBEE77-C95E-4DD5-8872-8D3F31A8A853}">
      <dgm:prSet/>
      <dgm:spPr/>
      <dgm:t>
        <a:bodyPr/>
        <a:lstStyle/>
        <a:p>
          <a:endParaRPr lang="en-US" sz="1500"/>
        </a:p>
      </dgm:t>
    </dgm:pt>
    <dgm:pt modelId="{01D5B81E-9D65-4394-9256-6F28B517A09E}" type="sibTrans" cxnId="{04BBEE77-C95E-4DD5-8872-8D3F31A8A853}">
      <dgm:prSet/>
      <dgm:spPr/>
      <dgm:t>
        <a:bodyPr/>
        <a:lstStyle/>
        <a:p>
          <a:endParaRPr lang="en-US" sz="1500"/>
        </a:p>
      </dgm:t>
    </dgm:pt>
    <dgm:pt modelId="{FE3043AD-6A70-4EC4-A0F9-2744716E0F51}">
      <dgm:prSet custT="1"/>
      <dgm:spPr/>
      <dgm:t>
        <a:bodyPr/>
        <a:lstStyle/>
        <a:p>
          <a:r>
            <a:rPr lang="en-US" sz="1500"/>
            <a:t>Transformation should form part of those boardroom decisions </a:t>
          </a:r>
        </a:p>
      </dgm:t>
    </dgm:pt>
    <dgm:pt modelId="{3F02AFEF-5278-455B-839E-BF9179EB6BEE}" type="parTrans" cxnId="{7404A2D1-9619-426B-8834-12A46BF81FB6}">
      <dgm:prSet/>
      <dgm:spPr/>
      <dgm:t>
        <a:bodyPr/>
        <a:lstStyle/>
        <a:p>
          <a:endParaRPr lang="en-US" sz="1500"/>
        </a:p>
      </dgm:t>
    </dgm:pt>
    <dgm:pt modelId="{4D65712F-B9E4-4957-A4C4-43A603271E9E}" type="sibTrans" cxnId="{7404A2D1-9619-426B-8834-12A46BF81FB6}">
      <dgm:prSet/>
      <dgm:spPr/>
      <dgm:t>
        <a:bodyPr/>
        <a:lstStyle/>
        <a:p>
          <a:endParaRPr lang="en-US" sz="1500"/>
        </a:p>
      </dgm:t>
    </dgm:pt>
    <dgm:pt modelId="{DD31837E-A15D-C043-98F3-AAA6D270DAF0}" type="pres">
      <dgm:prSet presAssocID="{AC15904C-0F20-473F-9BA8-3C730939DAD6}" presName="vert0" presStyleCnt="0">
        <dgm:presLayoutVars>
          <dgm:dir/>
          <dgm:animOne val="branch"/>
          <dgm:animLvl val="lvl"/>
        </dgm:presLayoutVars>
      </dgm:prSet>
      <dgm:spPr/>
    </dgm:pt>
    <dgm:pt modelId="{4F5BFEAA-0090-1543-996A-605C6B31F7B5}" type="pres">
      <dgm:prSet presAssocID="{9DF9D352-C067-4C6B-B140-D6A27456645B}" presName="thickLine" presStyleLbl="alignNode1" presStyleIdx="0" presStyleCnt="10"/>
      <dgm:spPr/>
    </dgm:pt>
    <dgm:pt modelId="{2067556B-9074-AE40-B509-B5D667F42D27}" type="pres">
      <dgm:prSet presAssocID="{9DF9D352-C067-4C6B-B140-D6A27456645B}" presName="horz1" presStyleCnt="0"/>
      <dgm:spPr/>
    </dgm:pt>
    <dgm:pt modelId="{C165D66B-2739-B441-B582-4B2EF26165B1}" type="pres">
      <dgm:prSet presAssocID="{9DF9D352-C067-4C6B-B140-D6A27456645B}" presName="tx1" presStyleLbl="revTx" presStyleIdx="0" presStyleCnt="10"/>
      <dgm:spPr/>
    </dgm:pt>
    <dgm:pt modelId="{D7EFADD6-18A8-014B-B7C7-CF4B292528A1}" type="pres">
      <dgm:prSet presAssocID="{9DF9D352-C067-4C6B-B140-D6A27456645B}" presName="vert1" presStyleCnt="0"/>
      <dgm:spPr/>
    </dgm:pt>
    <dgm:pt modelId="{E23E28A1-2F90-DD4B-94D7-B59DB25609F3}" type="pres">
      <dgm:prSet presAssocID="{0A049C11-BF09-4DA0-8582-D0FADC20C94B}" presName="thickLine" presStyleLbl="alignNode1" presStyleIdx="1" presStyleCnt="10"/>
      <dgm:spPr/>
    </dgm:pt>
    <dgm:pt modelId="{EDA41572-F548-7145-96EF-B7491499895A}" type="pres">
      <dgm:prSet presAssocID="{0A049C11-BF09-4DA0-8582-D0FADC20C94B}" presName="horz1" presStyleCnt="0"/>
      <dgm:spPr/>
    </dgm:pt>
    <dgm:pt modelId="{590FA4F9-A6B2-E74A-B1A6-DA57CF33FC8C}" type="pres">
      <dgm:prSet presAssocID="{0A049C11-BF09-4DA0-8582-D0FADC20C94B}" presName="tx1" presStyleLbl="revTx" presStyleIdx="1" presStyleCnt="10"/>
      <dgm:spPr/>
    </dgm:pt>
    <dgm:pt modelId="{E291DA33-C2B6-E14F-9661-79FBC34A913F}" type="pres">
      <dgm:prSet presAssocID="{0A049C11-BF09-4DA0-8582-D0FADC20C94B}" presName="vert1" presStyleCnt="0"/>
      <dgm:spPr/>
    </dgm:pt>
    <dgm:pt modelId="{A31EBB65-7B74-5F4B-8290-BC10A56AFD4D}" type="pres">
      <dgm:prSet presAssocID="{64C9F8E3-2FE0-4C21-AA69-4690B5E77D74}" presName="thickLine" presStyleLbl="alignNode1" presStyleIdx="2" presStyleCnt="10"/>
      <dgm:spPr/>
    </dgm:pt>
    <dgm:pt modelId="{C7D00B53-F524-7D4C-A91F-B319FFD2CCB7}" type="pres">
      <dgm:prSet presAssocID="{64C9F8E3-2FE0-4C21-AA69-4690B5E77D74}" presName="horz1" presStyleCnt="0"/>
      <dgm:spPr/>
    </dgm:pt>
    <dgm:pt modelId="{00A07F65-ABE8-2146-A8AB-8DCE3FD670D1}" type="pres">
      <dgm:prSet presAssocID="{64C9F8E3-2FE0-4C21-AA69-4690B5E77D74}" presName="tx1" presStyleLbl="revTx" presStyleIdx="2" presStyleCnt="10"/>
      <dgm:spPr/>
    </dgm:pt>
    <dgm:pt modelId="{A538FCD5-19EE-1E4B-9D51-42A77EAA5350}" type="pres">
      <dgm:prSet presAssocID="{64C9F8E3-2FE0-4C21-AA69-4690B5E77D74}" presName="vert1" presStyleCnt="0"/>
      <dgm:spPr/>
    </dgm:pt>
    <dgm:pt modelId="{387F301B-CAA8-EC4E-A3E8-C1FFF4A38689}" type="pres">
      <dgm:prSet presAssocID="{3B5EF26C-4471-4D70-BAB1-D8ECBDD2264B}" presName="thickLine" presStyleLbl="alignNode1" presStyleIdx="3" presStyleCnt="10"/>
      <dgm:spPr/>
    </dgm:pt>
    <dgm:pt modelId="{7F167A99-93E3-8C44-A4F8-EF2D451ADA0D}" type="pres">
      <dgm:prSet presAssocID="{3B5EF26C-4471-4D70-BAB1-D8ECBDD2264B}" presName="horz1" presStyleCnt="0"/>
      <dgm:spPr/>
    </dgm:pt>
    <dgm:pt modelId="{165E8979-2661-944F-8603-A02A59E95E12}" type="pres">
      <dgm:prSet presAssocID="{3B5EF26C-4471-4D70-BAB1-D8ECBDD2264B}" presName="tx1" presStyleLbl="revTx" presStyleIdx="3" presStyleCnt="10"/>
      <dgm:spPr/>
    </dgm:pt>
    <dgm:pt modelId="{ED991DEA-C2A8-6D41-99BD-ED503B83B902}" type="pres">
      <dgm:prSet presAssocID="{3B5EF26C-4471-4D70-BAB1-D8ECBDD2264B}" presName="vert1" presStyleCnt="0"/>
      <dgm:spPr/>
    </dgm:pt>
    <dgm:pt modelId="{9633C1F1-11E4-8643-8A86-66CF97CA4059}" type="pres">
      <dgm:prSet presAssocID="{FD595E54-4EAB-4751-A1D1-277D973A79A7}" presName="thickLine" presStyleLbl="alignNode1" presStyleIdx="4" presStyleCnt="10"/>
      <dgm:spPr/>
    </dgm:pt>
    <dgm:pt modelId="{B3C6BC19-63E5-5448-8ACF-4E55D02BAB10}" type="pres">
      <dgm:prSet presAssocID="{FD595E54-4EAB-4751-A1D1-277D973A79A7}" presName="horz1" presStyleCnt="0"/>
      <dgm:spPr/>
    </dgm:pt>
    <dgm:pt modelId="{EABA8636-D942-0746-8802-109BFD747D27}" type="pres">
      <dgm:prSet presAssocID="{FD595E54-4EAB-4751-A1D1-277D973A79A7}" presName="tx1" presStyleLbl="revTx" presStyleIdx="4" presStyleCnt="10"/>
      <dgm:spPr/>
    </dgm:pt>
    <dgm:pt modelId="{AC052381-E92D-4F40-B7A8-44273C63F6F3}" type="pres">
      <dgm:prSet presAssocID="{FD595E54-4EAB-4751-A1D1-277D973A79A7}" presName="vert1" presStyleCnt="0"/>
      <dgm:spPr/>
    </dgm:pt>
    <dgm:pt modelId="{B8B17253-088F-934B-8270-AB76E1E8F04F}" type="pres">
      <dgm:prSet presAssocID="{F805764D-FED9-45B9-B25B-FED9131AE396}" presName="thickLine" presStyleLbl="alignNode1" presStyleIdx="5" presStyleCnt="10"/>
      <dgm:spPr/>
    </dgm:pt>
    <dgm:pt modelId="{6E65811E-625D-FA46-9EA8-5F753DEB0ABF}" type="pres">
      <dgm:prSet presAssocID="{F805764D-FED9-45B9-B25B-FED9131AE396}" presName="horz1" presStyleCnt="0"/>
      <dgm:spPr/>
    </dgm:pt>
    <dgm:pt modelId="{3804D900-18CF-CF42-8CD2-675EDF807D84}" type="pres">
      <dgm:prSet presAssocID="{F805764D-FED9-45B9-B25B-FED9131AE396}" presName="tx1" presStyleLbl="revTx" presStyleIdx="5" presStyleCnt="10"/>
      <dgm:spPr/>
    </dgm:pt>
    <dgm:pt modelId="{EF191D74-1375-5B48-939B-11A46D0AED85}" type="pres">
      <dgm:prSet presAssocID="{F805764D-FED9-45B9-B25B-FED9131AE396}" presName="vert1" presStyleCnt="0"/>
      <dgm:spPr/>
    </dgm:pt>
    <dgm:pt modelId="{25D6497E-3EF3-2B44-BF6B-7B7C249159D0}" type="pres">
      <dgm:prSet presAssocID="{44B2F33B-13B6-4E53-A98A-B4A5528D05FB}" presName="thickLine" presStyleLbl="alignNode1" presStyleIdx="6" presStyleCnt="10"/>
      <dgm:spPr/>
    </dgm:pt>
    <dgm:pt modelId="{0154A6DD-0CBE-3C47-A832-9A95069F7001}" type="pres">
      <dgm:prSet presAssocID="{44B2F33B-13B6-4E53-A98A-B4A5528D05FB}" presName="horz1" presStyleCnt="0"/>
      <dgm:spPr/>
    </dgm:pt>
    <dgm:pt modelId="{92E54E93-2A39-BB44-88E0-48CC0DAF9200}" type="pres">
      <dgm:prSet presAssocID="{44B2F33B-13B6-4E53-A98A-B4A5528D05FB}" presName="tx1" presStyleLbl="revTx" presStyleIdx="6" presStyleCnt="10"/>
      <dgm:spPr/>
    </dgm:pt>
    <dgm:pt modelId="{9A8A45AE-3CE2-9742-B4E1-ABED40C1506F}" type="pres">
      <dgm:prSet presAssocID="{44B2F33B-13B6-4E53-A98A-B4A5528D05FB}" presName="vert1" presStyleCnt="0"/>
      <dgm:spPr/>
    </dgm:pt>
    <dgm:pt modelId="{9ED5D14B-AB05-4A4D-9A93-61B5614DA61F}" type="pres">
      <dgm:prSet presAssocID="{854D28F4-7DE1-4A38-A7BF-01FD71ECCDD4}" presName="thickLine" presStyleLbl="alignNode1" presStyleIdx="7" presStyleCnt="10"/>
      <dgm:spPr/>
    </dgm:pt>
    <dgm:pt modelId="{1C2BF8F5-2D3C-5B4E-A143-64BAD72A3E76}" type="pres">
      <dgm:prSet presAssocID="{854D28F4-7DE1-4A38-A7BF-01FD71ECCDD4}" presName="horz1" presStyleCnt="0"/>
      <dgm:spPr/>
    </dgm:pt>
    <dgm:pt modelId="{132E5FAA-34B0-C244-8163-6CE008639E6B}" type="pres">
      <dgm:prSet presAssocID="{854D28F4-7DE1-4A38-A7BF-01FD71ECCDD4}" presName="tx1" presStyleLbl="revTx" presStyleIdx="7" presStyleCnt="10"/>
      <dgm:spPr/>
    </dgm:pt>
    <dgm:pt modelId="{EACB5E54-6DC7-FE43-BD1B-1C39B28E19B0}" type="pres">
      <dgm:prSet presAssocID="{854D28F4-7DE1-4A38-A7BF-01FD71ECCDD4}" presName="vert1" presStyleCnt="0"/>
      <dgm:spPr/>
    </dgm:pt>
    <dgm:pt modelId="{903B43E4-4AE3-824E-9482-089DFBA33425}" type="pres">
      <dgm:prSet presAssocID="{E92295FC-CFE6-47F5-9609-46AE8AB20DA3}" presName="thickLine" presStyleLbl="alignNode1" presStyleIdx="8" presStyleCnt="10"/>
      <dgm:spPr/>
    </dgm:pt>
    <dgm:pt modelId="{2092609C-73ED-E140-B5FA-5BFF7C30C6D9}" type="pres">
      <dgm:prSet presAssocID="{E92295FC-CFE6-47F5-9609-46AE8AB20DA3}" presName="horz1" presStyleCnt="0"/>
      <dgm:spPr/>
    </dgm:pt>
    <dgm:pt modelId="{F855A92B-F35E-F34E-AC46-8C0F16A23047}" type="pres">
      <dgm:prSet presAssocID="{E92295FC-CFE6-47F5-9609-46AE8AB20DA3}" presName="tx1" presStyleLbl="revTx" presStyleIdx="8" presStyleCnt="10"/>
      <dgm:spPr/>
    </dgm:pt>
    <dgm:pt modelId="{A2737BC2-B771-7948-9756-8A634D5842E5}" type="pres">
      <dgm:prSet presAssocID="{E92295FC-CFE6-47F5-9609-46AE8AB20DA3}" presName="vert1" presStyleCnt="0"/>
      <dgm:spPr/>
    </dgm:pt>
    <dgm:pt modelId="{EAFE4930-A1CD-E641-9E66-8407935F3693}" type="pres">
      <dgm:prSet presAssocID="{FE3043AD-6A70-4EC4-A0F9-2744716E0F51}" presName="thickLine" presStyleLbl="alignNode1" presStyleIdx="9" presStyleCnt="10"/>
      <dgm:spPr/>
    </dgm:pt>
    <dgm:pt modelId="{AA063B8A-9899-4341-9DFE-7522E80C6090}" type="pres">
      <dgm:prSet presAssocID="{FE3043AD-6A70-4EC4-A0F9-2744716E0F51}" presName="horz1" presStyleCnt="0"/>
      <dgm:spPr/>
    </dgm:pt>
    <dgm:pt modelId="{8FAB57B0-1E35-E44C-A486-D24CF85847BA}" type="pres">
      <dgm:prSet presAssocID="{FE3043AD-6A70-4EC4-A0F9-2744716E0F51}" presName="tx1" presStyleLbl="revTx" presStyleIdx="9" presStyleCnt="10"/>
      <dgm:spPr/>
    </dgm:pt>
    <dgm:pt modelId="{92FAE903-2A4D-6A40-BECC-73E96A8B6FDB}" type="pres">
      <dgm:prSet presAssocID="{FE3043AD-6A70-4EC4-A0F9-2744716E0F51}" presName="vert1" presStyleCnt="0"/>
      <dgm:spPr/>
    </dgm:pt>
  </dgm:ptLst>
  <dgm:cxnLst>
    <dgm:cxn modelId="{E6717321-20E3-F44C-BC5F-0F4012C97E59}" type="presOf" srcId="{854D28F4-7DE1-4A38-A7BF-01FD71ECCDD4}" destId="{132E5FAA-34B0-C244-8163-6CE008639E6B}" srcOrd="0" destOrd="0" presId="urn:microsoft.com/office/officeart/2008/layout/LinedList"/>
    <dgm:cxn modelId="{6FFB6929-70DC-439C-A446-3AC0F067C1C2}" srcId="{AC15904C-0F20-473F-9BA8-3C730939DAD6}" destId="{64C9F8E3-2FE0-4C21-AA69-4690B5E77D74}" srcOrd="2" destOrd="0" parTransId="{9FC6142E-C77B-4148-94DF-DAC41A5FED31}" sibTransId="{7DE48D6E-DE20-4090-ADB0-A21D4C61F6B5}"/>
    <dgm:cxn modelId="{49A9322D-E7E1-409B-95FA-EC2C7CE479E9}" srcId="{AC15904C-0F20-473F-9BA8-3C730939DAD6}" destId="{854D28F4-7DE1-4A38-A7BF-01FD71ECCDD4}" srcOrd="7" destOrd="0" parTransId="{81794DCB-D5A5-44B9-B0B4-CAE5ACF60EEA}" sibTransId="{5706B63E-BCBF-48BA-8B28-07A7CB8C2AE1}"/>
    <dgm:cxn modelId="{526BE330-17C4-D244-A145-634D0A412C24}" type="presOf" srcId="{AC15904C-0F20-473F-9BA8-3C730939DAD6}" destId="{DD31837E-A15D-C043-98F3-AAA6D270DAF0}" srcOrd="0" destOrd="0" presId="urn:microsoft.com/office/officeart/2008/layout/LinedList"/>
    <dgm:cxn modelId="{F6F7215C-79B6-814D-A60D-4344D2ED1FC1}" type="presOf" srcId="{FE3043AD-6A70-4EC4-A0F9-2744716E0F51}" destId="{8FAB57B0-1E35-E44C-A486-D24CF85847BA}" srcOrd="0" destOrd="0" presId="urn:microsoft.com/office/officeart/2008/layout/LinedList"/>
    <dgm:cxn modelId="{79D66560-64D5-41B1-9BC9-3B9AE9D274FA}" srcId="{AC15904C-0F20-473F-9BA8-3C730939DAD6}" destId="{FD595E54-4EAB-4751-A1D1-277D973A79A7}" srcOrd="4" destOrd="0" parTransId="{3078C307-F210-4A1D-9CC1-EBB52DBC2A76}" sibTransId="{17BCD289-2830-407A-9CBB-852EC14CC8DD}"/>
    <dgm:cxn modelId="{E3149361-577E-4114-B0C5-915A22712629}" srcId="{AC15904C-0F20-473F-9BA8-3C730939DAD6}" destId="{44B2F33B-13B6-4E53-A98A-B4A5528D05FB}" srcOrd="6" destOrd="0" parTransId="{72D46F69-A97A-4B5E-B2EE-3250A9CF349E}" sibTransId="{DD67060B-A987-417C-9976-DD23CF074886}"/>
    <dgm:cxn modelId="{2D94C34B-D208-AA46-806F-22BCB5728B3D}" type="presOf" srcId="{44B2F33B-13B6-4E53-A98A-B4A5528D05FB}" destId="{92E54E93-2A39-BB44-88E0-48CC0DAF9200}" srcOrd="0" destOrd="0" presId="urn:microsoft.com/office/officeart/2008/layout/LinedList"/>
    <dgm:cxn modelId="{46EA2274-F7F7-1541-B6DD-20631220799E}" type="presOf" srcId="{F805764D-FED9-45B9-B25B-FED9131AE396}" destId="{3804D900-18CF-CF42-8CD2-675EDF807D84}" srcOrd="0" destOrd="0" presId="urn:microsoft.com/office/officeart/2008/layout/LinedList"/>
    <dgm:cxn modelId="{FCA1D175-04B0-A946-A453-D42B9B5D1B14}" type="presOf" srcId="{FD595E54-4EAB-4751-A1D1-277D973A79A7}" destId="{EABA8636-D942-0746-8802-109BFD747D27}" srcOrd="0" destOrd="0" presId="urn:microsoft.com/office/officeart/2008/layout/LinedList"/>
    <dgm:cxn modelId="{04BBEE77-C95E-4DD5-8872-8D3F31A8A853}" srcId="{AC15904C-0F20-473F-9BA8-3C730939DAD6}" destId="{E92295FC-CFE6-47F5-9609-46AE8AB20DA3}" srcOrd="8" destOrd="0" parTransId="{56C8EC58-63AE-4F99-8BA8-AA59B5185B69}" sibTransId="{01D5B81E-9D65-4394-9256-6F28B517A09E}"/>
    <dgm:cxn modelId="{6495AE8C-23CB-4EBA-AD8B-9DAAB22AE018}" srcId="{AC15904C-0F20-473F-9BA8-3C730939DAD6}" destId="{0A049C11-BF09-4DA0-8582-D0FADC20C94B}" srcOrd="1" destOrd="0" parTransId="{189CDD65-8E1F-4A85-B6C5-D0FF8E8DEA81}" sibTransId="{16D3B97E-7C3C-4DFB-BEEB-821F14DD2511}"/>
    <dgm:cxn modelId="{72281796-1F9F-7C46-897D-CD37FCD789F8}" type="presOf" srcId="{0A049C11-BF09-4DA0-8582-D0FADC20C94B}" destId="{590FA4F9-A6B2-E74A-B1A6-DA57CF33FC8C}" srcOrd="0" destOrd="0" presId="urn:microsoft.com/office/officeart/2008/layout/LinedList"/>
    <dgm:cxn modelId="{A808FE98-8055-4A07-89F1-06B7804CF6E0}" srcId="{AC15904C-0F20-473F-9BA8-3C730939DAD6}" destId="{3B5EF26C-4471-4D70-BAB1-D8ECBDD2264B}" srcOrd="3" destOrd="0" parTransId="{F721A852-6871-4734-842E-EC3E4D2B1C96}" sibTransId="{11F9F494-6CA6-48FE-AC1F-59B52429107D}"/>
    <dgm:cxn modelId="{C92594A1-E7DE-40E5-8820-93454B08CB9D}" srcId="{AC15904C-0F20-473F-9BA8-3C730939DAD6}" destId="{F805764D-FED9-45B9-B25B-FED9131AE396}" srcOrd="5" destOrd="0" parTransId="{3D774D2B-E3D2-4313-BFA5-A0AF7AE52744}" sibTransId="{D4EE58C4-EB69-4D79-A282-034AFFF86D74}"/>
    <dgm:cxn modelId="{2E1CB7A4-C8C8-C743-9BEA-CDF5173ACFDA}" type="presOf" srcId="{9DF9D352-C067-4C6B-B140-D6A27456645B}" destId="{C165D66B-2739-B441-B582-4B2EF26165B1}" srcOrd="0" destOrd="0" presId="urn:microsoft.com/office/officeart/2008/layout/LinedList"/>
    <dgm:cxn modelId="{4D3ABEB9-E618-8D4B-8FBB-115E8AB12683}" type="presOf" srcId="{64C9F8E3-2FE0-4C21-AA69-4690B5E77D74}" destId="{00A07F65-ABE8-2146-A8AB-8DCE3FD670D1}" srcOrd="0" destOrd="0" presId="urn:microsoft.com/office/officeart/2008/layout/LinedList"/>
    <dgm:cxn modelId="{543C15C4-D242-C840-A362-D058246C3B69}" type="presOf" srcId="{3B5EF26C-4471-4D70-BAB1-D8ECBDD2264B}" destId="{165E8979-2661-944F-8603-A02A59E95E12}" srcOrd="0" destOrd="0" presId="urn:microsoft.com/office/officeart/2008/layout/LinedList"/>
    <dgm:cxn modelId="{7404A2D1-9619-426B-8834-12A46BF81FB6}" srcId="{AC15904C-0F20-473F-9BA8-3C730939DAD6}" destId="{FE3043AD-6A70-4EC4-A0F9-2744716E0F51}" srcOrd="9" destOrd="0" parTransId="{3F02AFEF-5278-455B-839E-BF9179EB6BEE}" sibTransId="{4D65712F-B9E4-4957-A4C4-43A603271E9E}"/>
    <dgm:cxn modelId="{991772E7-8373-4721-8887-17FA3C5707ED}" srcId="{AC15904C-0F20-473F-9BA8-3C730939DAD6}" destId="{9DF9D352-C067-4C6B-B140-D6A27456645B}" srcOrd="0" destOrd="0" parTransId="{FBF14000-C219-44B6-9F07-A68E0F0397A5}" sibTransId="{2E9E3C7E-B86A-4A10-8D32-D0312F03403D}"/>
    <dgm:cxn modelId="{48A847F8-6DF5-614F-BCAA-04B9FA14AA27}" type="presOf" srcId="{E92295FC-CFE6-47F5-9609-46AE8AB20DA3}" destId="{F855A92B-F35E-F34E-AC46-8C0F16A23047}" srcOrd="0" destOrd="0" presId="urn:microsoft.com/office/officeart/2008/layout/LinedList"/>
    <dgm:cxn modelId="{E1994859-9962-5642-99D5-D50EAAF7B74A}" type="presParOf" srcId="{DD31837E-A15D-C043-98F3-AAA6D270DAF0}" destId="{4F5BFEAA-0090-1543-996A-605C6B31F7B5}" srcOrd="0" destOrd="0" presId="urn:microsoft.com/office/officeart/2008/layout/LinedList"/>
    <dgm:cxn modelId="{640566D9-9156-7B42-AE55-1332334EAD33}" type="presParOf" srcId="{DD31837E-A15D-C043-98F3-AAA6D270DAF0}" destId="{2067556B-9074-AE40-B509-B5D667F42D27}" srcOrd="1" destOrd="0" presId="urn:microsoft.com/office/officeart/2008/layout/LinedList"/>
    <dgm:cxn modelId="{30B77386-C84E-E84B-92CB-B066620ED3F7}" type="presParOf" srcId="{2067556B-9074-AE40-B509-B5D667F42D27}" destId="{C165D66B-2739-B441-B582-4B2EF26165B1}" srcOrd="0" destOrd="0" presId="urn:microsoft.com/office/officeart/2008/layout/LinedList"/>
    <dgm:cxn modelId="{FF69D1FD-586B-E14D-B8ED-80AA08CD984C}" type="presParOf" srcId="{2067556B-9074-AE40-B509-B5D667F42D27}" destId="{D7EFADD6-18A8-014B-B7C7-CF4B292528A1}" srcOrd="1" destOrd="0" presId="urn:microsoft.com/office/officeart/2008/layout/LinedList"/>
    <dgm:cxn modelId="{B878A22B-9CC2-B042-9FB4-4569BD26C120}" type="presParOf" srcId="{DD31837E-A15D-C043-98F3-AAA6D270DAF0}" destId="{E23E28A1-2F90-DD4B-94D7-B59DB25609F3}" srcOrd="2" destOrd="0" presId="urn:microsoft.com/office/officeart/2008/layout/LinedList"/>
    <dgm:cxn modelId="{B8A7A236-2EF6-2E4C-8CBD-DC0BBE70583F}" type="presParOf" srcId="{DD31837E-A15D-C043-98F3-AAA6D270DAF0}" destId="{EDA41572-F548-7145-96EF-B7491499895A}" srcOrd="3" destOrd="0" presId="urn:microsoft.com/office/officeart/2008/layout/LinedList"/>
    <dgm:cxn modelId="{CE4D0C15-A70B-6C47-B321-B1A08E3B05D1}" type="presParOf" srcId="{EDA41572-F548-7145-96EF-B7491499895A}" destId="{590FA4F9-A6B2-E74A-B1A6-DA57CF33FC8C}" srcOrd="0" destOrd="0" presId="urn:microsoft.com/office/officeart/2008/layout/LinedList"/>
    <dgm:cxn modelId="{253F4333-486C-5A47-A479-34F2C8124D86}" type="presParOf" srcId="{EDA41572-F548-7145-96EF-B7491499895A}" destId="{E291DA33-C2B6-E14F-9661-79FBC34A913F}" srcOrd="1" destOrd="0" presId="urn:microsoft.com/office/officeart/2008/layout/LinedList"/>
    <dgm:cxn modelId="{70C59F24-A616-914A-9F04-D72AB697F457}" type="presParOf" srcId="{DD31837E-A15D-C043-98F3-AAA6D270DAF0}" destId="{A31EBB65-7B74-5F4B-8290-BC10A56AFD4D}" srcOrd="4" destOrd="0" presId="urn:microsoft.com/office/officeart/2008/layout/LinedList"/>
    <dgm:cxn modelId="{C45B5BD0-1C70-8E4A-962C-FE10DC472395}" type="presParOf" srcId="{DD31837E-A15D-C043-98F3-AAA6D270DAF0}" destId="{C7D00B53-F524-7D4C-A91F-B319FFD2CCB7}" srcOrd="5" destOrd="0" presId="urn:microsoft.com/office/officeart/2008/layout/LinedList"/>
    <dgm:cxn modelId="{43FFDFF6-B9BA-4747-9A28-2B42E36706F9}" type="presParOf" srcId="{C7D00B53-F524-7D4C-A91F-B319FFD2CCB7}" destId="{00A07F65-ABE8-2146-A8AB-8DCE3FD670D1}" srcOrd="0" destOrd="0" presId="urn:microsoft.com/office/officeart/2008/layout/LinedList"/>
    <dgm:cxn modelId="{8B2886F2-77F0-6D44-97BC-CBC544EE0E52}" type="presParOf" srcId="{C7D00B53-F524-7D4C-A91F-B319FFD2CCB7}" destId="{A538FCD5-19EE-1E4B-9D51-42A77EAA5350}" srcOrd="1" destOrd="0" presId="urn:microsoft.com/office/officeart/2008/layout/LinedList"/>
    <dgm:cxn modelId="{95AFA84E-646C-234F-AF6E-90799B8584CC}" type="presParOf" srcId="{DD31837E-A15D-C043-98F3-AAA6D270DAF0}" destId="{387F301B-CAA8-EC4E-A3E8-C1FFF4A38689}" srcOrd="6" destOrd="0" presId="urn:microsoft.com/office/officeart/2008/layout/LinedList"/>
    <dgm:cxn modelId="{36737CE4-6B2C-7A41-82AA-F4D914724EEE}" type="presParOf" srcId="{DD31837E-A15D-C043-98F3-AAA6D270DAF0}" destId="{7F167A99-93E3-8C44-A4F8-EF2D451ADA0D}" srcOrd="7" destOrd="0" presId="urn:microsoft.com/office/officeart/2008/layout/LinedList"/>
    <dgm:cxn modelId="{793E2FF4-CFDA-5E45-A03E-FB3CC31E441A}" type="presParOf" srcId="{7F167A99-93E3-8C44-A4F8-EF2D451ADA0D}" destId="{165E8979-2661-944F-8603-A02A59E95E12}" srcOrd="0" destOrd="0" presId="urn:microsoft.com/office/officeart/2008/layout/LinedList"/>
    <dgm:cxn modelId="{271DC9D3-1A7B-2346-BE67-BB40ECCC346E}" type="presParOf" srcId="{7F167A99-93E3-8C44-A4F8-EF2D451ADA0D}" destId="{ED991DEA-C2A8-6D41-99BD-ED503B83B902}" srcOrd="1" destOrd="0" presId="urn:microsoft.com/office/officeart/2008/layout/LinedList"/>
    <dgm:cxn modelId="{425FEFB4-FFF9-6C46-8382-74EB103D8C92}" type="presParOf" srcId="{DD31837E-A15D-C043-98F3-AAA6D270DAF0}" destId="{9633C1F1-11E4-8643-8A86-66CF97CA4059}" srcOrd="8" destOrd="0" presId="urn:microsoft.com/office/officeart/2008/layout/LinedList"/>
    <dgm:cxn modelId="{9AA018CB-53FD-F447-9891-0911A4C97209}" type="presParOf" srcId="{DD31837E-A15D-C043-98F3-AAA6D270DAF0}" destId="{B3C6BC19-63E5-5448-8ACF-4E55D02BAB10}" srcOrd="9" destOrd="0" presId="urn:microsoft.com/office/officeart/2008/layout/LinedList"/>
    <dgm:cxn modelId="{A38C1B07-1F4B-4543-8435-6A452E592F26}" type="presParOf" srcId="{B3C6BC19-63E5-5448-8ACF-4E55D02BAB10}" destId="{EABA8636-D942-0746-8802-109BFD747D27}" srcOrd="0" destOrd="0" presId="urn:microsoft.com/office/officeart/2008/layout/LinedList"/>
    <dgm:cxn modelId="{69469F4B-FD8E-0047-855E-417C604E3B2C}" type="presParOf" srcId="{B3C6BC19-63E5-5448-8ACF-4E55D02BAB10}" destId="{AC052381-E92D-4F40-B7A8-44273C63F6F3}" srcOrd="1" destOrd="0" presId="urn:microsoft.com/office/officeart/2008/layout/LinedList"/>
    <dgm:cxn modelId="{1287413D-6C42-234B-BA58-7B8334BFF7B6}" type="presParOf" srcId="{DD31837E-A15D-C043-98F3-AAA6D270DAF0}" destId="{B8B17253-088F-934B-8270-AB76E1E8F04F}" srcOrd="10" destOrd="0" presId="urn:microsoft.com/office/officeart/2008/layout/LinedList"/>
    <dgm:cxn modelId="{ED94DF72-8672-4A4D-8A09-4DD072DAB9C6}" type="presParOf" srcId="{DD31837E-A15D-C043-98F3-AAA6D270DAF0}" destId="{6E65811E-625D-FA46-9EA8-5F753DEB0ABF}" srcOrd="11" destOrd="0" presId="urn:microsoft.com/office/officeart/2008/layout/LinedList"/>
    <dgm:cxn modelId="{FE31710C-0BBD-2A4E-9522-B709BB0D5A91}" type="presParOf" srcId="{6E65811E-625D-FA46-9EA8-5F753DEB0ABF}" destId="{3804D900-18CF-CF42-8CD2-675EDF807D84}" srcOrd="0" destOrd="0" presId="urn:microsoft.com/office/officeart/2008/layout/LinedList"/>
    <dgm:cxn modelId="{003CD26A-7AA1-EA4D-80E4-18D0E5F49421}" type="presParOf" srcId="{6E65811E-625D-FA46-9EA8-5F753DEB0ABF}" destId="{EF191D74-1375-5B48-939B-11A46D0AED85}" srcOrd="1" destOrd="0" presId="urn:microsoft.com/office/officeart/2008/layout/LinedList"/>
    <dgm:cxn modelId="{F01FCD49-271F-174C-886C-974C347E4A0B}" type="presParOf" srcId="{DD31837E-A15D-C043-98F3-AAA6D270DAF0}" destId="{25D6497E-3EF3-2B44-BF6B-7B7C249159D0}" srcOrd="12" destOrd="0" presId="urn:microsoft.com/office/officeart/2008/layout/LinedList"/>
    <dgm:cxn modelId="{E7B13884-B290-EC46-900A-E7D37C414D58}" type="presParOf" srcId="{DD31837E-A15D-C043-98F3-AAA6D270DAF0}" destId="{0154A6DD-0CBE-3C47-A832-9A95069F7001}" srcOrd="13" destOrd="0" presId="urn:microsoft.com/office/officeart/2008/layout/LinedList"/>
    <dgm:cxn modelId="{C9FBF11B-7EBE-324D-B2CD-EFD1106A0BD2}" type="presParOf" srcId="{0154A6DD-0CBE-3C47-A832-9A95069F7001}" destId="{92E54E93-2A39-BB44-88E0-48CC0DAF9200}" srcOrd="0" destOrd="0" presId="urn:microsoft.com/office/officeart/2008/layout/LinedList"/>
    <dgm:cxn modelId="{ED5C3603-FC5F-384A-A921-129BB9F2453F}" type="presParOf" srcId="{0154A6DD-0CBE-3C47-A832-9A95069F7001}" destId="{9A8A45AE-3CE2-9742-B4E1-ABED40C1506F}" srcOrd="1" destOrd="0" presId="urn:microsoft.com/office/officeart/2008/layout/LinedList"/>
    <dgm:cxn modelId="{631CF414-D698-974E-A302-3D70E985E771}" type="presParOf" srcId="{DD31837E-A15D-C043-98F3-AAA6D270DAF0}" destId="{9ED5D14B-AB05-4A4D-9A93-61B5614DA61F}" srcOrd="14" destOrd="0" presId="urn:microsoft.com/office/officeart/2008/layout/LinedList"/>
    <dgm:cxn modelId="{FAC4D3F5-6109-074F-AF15-26B2E5317AF1}" type="presParOf" srcId="{DD31837E-A15D-C043-98F3-AAA6D270DAF0}" destId="{1C2BF8F5-2D3C-5B4E-A143-64BAD72A3E76}" srcOrd="15" destOrd="0" presId="urn:microsoft.com/office/officeart/2008/layout/LinedList"/>
    <dgm:cxn modelId="{08B9C7C1-35A0-FE49-AF42-9631F345B8BD}" type="presParOf" srcId="{1C2BF8F5-2D3C-5B4E-A143-64BAD72A3E76}" destId="{132E5FAA-34B0-C244-8163-6CE008639E6B}" srcOrd="0" destOrd="0" presId="urn:microsoft.com/office/officeart/2008/layout/LinedList"/>
    <dgm:cxn modelId="{7E0E5614-DA7F-5C48-83BF-543E9FEBC2C3}" type="presParOf" srcId="{1C2BF8F5-2D3C-5B4E-A143-64BAD72A3E76}" destId="{EACB5E54-6DC7-FE43-BD1B-1C39B28E19B0}" srcOrd="1" destOrd="0" presId="urn:microsoft.com/office/officeart/2008/layout/LinedList"/>
    <dgm:cxn modelId="{5A0899ED-B90D-0445-825F-BDBD7AF25646}" type="presParOf" srcId="{DD31837E-A15D-C043-98F3-AAA6D270DAF0}" destId="{903B43E4-4AE3-824E-9482-089DFBA33425}" srcOrd="16" destOrd="0" presId="urn:microsoft.com/office/officeart/2008/layout/LinedList"/>
    <dgm:cxn modelId="{9945A9EE-AA89-0C42-991E-2C70E162DBF9}" type="presParOf" srcId="{DD31837E-A15D-C043-98F3-AAA6D270DAF0}" destId="{2092609C-73ED-E140-B5FA-5BFF7C30C6D9}" srcOrd="17" destOrd="0" presId="urn:microsoft.com/office/officeart/2008/layout/LinedList"/>
    <dgm:cxn modelId="{910F2CE8-9D8B-7748-8323-8B09F3D6533A}" type="presParOf" srcId="{2092609C-73ED-E140-B5FA-5BFF7C30C6D9}" destId="{F855A92B-F35E-F34E-AC46-8C0F16A23047}" srcOrd="0" destOrd="0" presId="urn:microsoft.com/office/officeart/2008/layout/LinedList"/>
    <dgm:cxn modelId="{D1A689FE-272F-3746-9790-B503B4C15A46}" type="presParOf" srcId="{2092609C-73ED-E140-B5FA-5BFF7C30C6D9}" destId="{A2737BC2-B771-7948-9756-8A634D5842E5}" srcOrd="1" destOrd="0" presId="urn:microsoft.com/office/officeart/2008/layout/LinedList"/>
    <dgm:cxn modelId="{5D309E4E-D954-B642-98DA-C6A551D52703}" type="presParOf" srcId="{DD31837E-A15D-C043-98F3-AAA6D270DAF0}" destId="{EAFE4930-A1CD-E641-9E66-8407935F3693}" srcOrd="18" destOrd="0" presId="urn:microsoft.com/office/officeart/2008/layout/LinedList"/>
    <dgm:cxn modelId="{71DAF737-06BF-FE4C-9053-1C5CE270018F}" type="presParOf" srcId="{DD31837E-A15D-C043-98F3-AAA6D270DAF0}" destId="{AA063B8A-9899-4341-9DFE-7522E80C6090}" srcOrd="19" destOrd="0" presId="urn:microsoft.com/office/officeart/2008/layout/LinedList"/>
    <dgm:cxn modelId="{54466ED9-1A94-7E42-88CC-54BC2B4EB6DC}" type="presParOf" srcId="{AA063B8A-9899-4341-9DFE-7522E80C6090}" destId="{8FAB57B0-1E35-E44C-A486-D24CF85847BA}" srcOrd="0" destOrd="0" presId="urn:microsoft.com/office/officeart/2008/layout/LinedList"/>
    <dgm:cxn modelId="{7F0750C6-0064-B54F-B9BD-07D4CF5485ED}" type="presParOf" srcId="{AA063B8A-9899-4341-9DFE-7522E80C6090}" destId="{92FAE903-2A4D-6A40-BECC-73E96A8B6FD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41082F-53D0-0B4D-959E-44A4F3C518E2}">
      <dsp:nvSpPr>
        <dsp:cNvPr id="0" name=""/>
        <dsp:cNvSpPr/>
      </dsp:nvSpPr>
      <dsp:spPr>
        <a:xfrm>
          <a:off x="0" y="367754"/>
          <a:ext cx="8177011" cy="9906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4627" tIns="354076" rIns="634627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Massive foreign direct investment in South African Mining.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A key pillar to economic contributions ( revenue, jobs, infrastructure etc.)</a:t>
          </a:r>
        </a:p>
      </dsp:txBody>
      <dsp:txXfrm>
        <a:off x="0" y="367754"/>
        <a:ext cx="8177011" cy="990675"/>
      </dsp:txXfrm>
    </dsp:sp>
    <dsp:sp modelId="{0C8F5499-2456-BD47-B79A-008BBA4D0968}">
      <dsp:nvSpPr>
        <dsp:cNvPr id="0" name=""/>
        <dsp:cNvSpPr/>
      </dsp:nvSpPr>
      <dsp:spPr>
        <a:xfrm>
          <a:off x="408850" y="116834"/>
          <a:ext cx="5723907" cy="501840"/>
        </a:xfrm>
        <a:prstGeom prst="round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6350" tIns="0" rIns="21635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The mining industry as the economic backbone:</a:t>
          </a:r>
        </a:p>
      </dsp:txBody>
      <dsp:txXfrm>
        <a:off x="433348" y="141332"/>
        <a:ext cx="5674911" cy="452844"/>
      </dsp:txXfrm>
    </dsp:sp>
    <dsp:sp modelId="{E55CA88F-F704-AC47-AD19-E99837F50A46}">
      <dsp:nvSpPr>
        <dsp:cNvPr id="0" name=""/>
        <dsp:cNvSpPr/>
      </dsp:nvSpPr>
      <dsp:spPr>
        <a:xfrm>
          <a:off x="0" y="1701150"/>
          <a:ext cx="8177011" cy="1820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4627" tIns="354076" rIns="634627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A society founded on racial segregation and economic apartheid.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Dispossession of land and mineral rights.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Migrant </a:t>
          </a:r>
          <a:r>
            <a:rPr lang="en-US" sz="1700" kern="1200" dirty="0" err="1"/>
            <a:t>Labour</a:t>
          </a:r>
          <a:r>
            <a:rPr lang="en-US" sz="1700" kern="1200" dirty="0"/>
            <a:t> System: Built on a system of cheap, black migrant </a:t>
          </a:r>
          <a:r>
            <a:rPr lang="en-US" sz="1700" kern="1200" dirty="0" err="1"/>
            <a:t>labour</a:t>
          </a:r>
          <a:r>
            <a:rPr lang="en-US" sz="1700" kern="1200" dirty="0"/>
            <a:t> predominantly from rural (</a:t>
          </a:r>
          <a:r>
            <a:rPr lang="en-US" sz="1700" kern="1200" dirty="0" err="1"/>
            <a:t>labour</a:t>
          </a:r>
          <a:r>
            <a:rPr lang="en-US" sz="1700" kern="1200" dirty="0"/>
            <a:t> sending) and Bantustan (homeland) areas.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Profound socio-economic inequalities and conditions of poverty</a:t>
          </a:r>
        </a:p>
      </dsp:txBody>
      <dsp:txXfrm>
        <a:off x="0" y="1701150"/>
        <a:ext cx="8177011" cy="1820700"/>
      </dsp:txXfrm>
    </dsp:sp>
    <dsp:sp modelId="{82D47D69-72D9-C948-BD88-F98D0A3167FD}">
      <dsp:nvSpPr>
        <dsp:cNvPr id="0" name=""/>
        <dsp:cNvSpPr/>
      </dsp:nvSpPr>
      <dsp:spPr>
        <a:xfrm>
          <a:off x="408850" y="1450229"/>
          <a:ext cx="5723907" cy="501840"/>
        </a:xfrm>
        <a:prstGeom prst="round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6350" tIns="0" rIns="21635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Apartheid legacy:</a:t>
          </a:r>
        </a:p>
      </dsp:txBody>
      <dsp:txXfrm>
        <a:off x="433348" y="1474727"/>
        <a:ext cx="5674911" cy="452844"/>
      </dsp:txXfrm>
    </dsp:sp>
    <dsp:sp modelId="{C7DA7704-B349-AC46-A608-87ADCC0140D9}">
      <dsp:nvSpPr>
        <dsp:cNvPr id="0" name=""/>
        <dsp:cNvSpPr/>
      </dsp:nvSpPr>
      <dsp:spPr>
        <a:xfrm>
          <a:off x="0" y="3864570"/>
          <a:ext cx="8177011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B52B92-3FD8-6148-9D58-45F02A9F5DC6}">
      <dsp:nvSpPr>
        <dsp:cNvPr id="0" name=""/>
        <dsp:cNvSpPr/>
      </dsp:nvSpPr>
      <dsp:spPr>
        <a:xfrm>
          <a:off x="408850" y="3613650"/>
          <a:ext cx="5723907" cy="501840"/>
        </a:xfrm>
        <a:prstGeom prst="round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6350" tIns="0" rIns="21635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This history demanded an imperative for reform post-1994</a:t>
          </a:r>
        </a:p>
      </dsp:txBody>
      <dsp:txXfrm>
        <a:off x="433348" y="3638148"/>
        <a:ext cx="5674911" cy="4528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025BA2-10BC-AA47-A782-347B3F477A9A}">
      <dsp:nvSpPr>
        <dsp:cNvPr id="0" name=""/>
        <dsp:cNvSpPr/>
      </dsp:nvSpPr>
      <dsp:spPr>
        <a:xfrm rot="5400000">
          <a:off x="2437124" y="1982321"/>
          <a:ext cx="1674747" cy="190664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84C574-88F5-614B-AF99-EBDA65816716}">
      <dsp:nvSpPr>
        <dsp:cNvPr id="0" name=""/>
        <dsp:cNvSpPr/>
      </dsp:nvSpPr>
      <dsp:spPr>
        <a:xfrm>
          <a:off x="1680827" y="152358"/>
          <a:ext cx="2330000" cy="1973410"/>
        </a:xfrm>
        <a:prstGeom prst="roundRect">
          <a:avLst>
            <a:gd name="adj" fmla="val 1667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Mineral and Petroleum Resources Development Act, 2002 (MPRDA)</a:t>
          </a:r>
        </a:p>
      </dsp:txBody>
      <dsp:txXfrm>
        <a:off x="1777178" y="248709"/>
        <a:ext cx="2137298" cy="1780708"/>
      </dsp:txXfrm>
    </dsp:sp>
    <dsp:sp modelId="{3BCE7107-59FC-F84E-81D6-6814452D1B28}">
      <dsp:nvSpPr>
        <dsp:cNvPr id="0" name=""/>
        <dsp:cNvSpPr/>
      </dsp:nvSpPr>
      <dsp:spPr>
        <a:xfrm>
          <a:off x="4249023" y="10523"/>
          <a:ext cx="3336974" cy="22550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Declared all mineral resources a common heritage of all South Africans and state being a custodian.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It has one of its primary objects – the transformation of the sector and empowerment of citizens who were previously excluded.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It provided security of tenure which plays a pivotal role in the achievement of transformation – without it there would be no further investment in mining.</a:t>
          </a:r>
        </a:p>
      </dsp:txBody>
      <dsp:txXfrm>
        <a:off x="4249023" y="10523"/>
        <a:ext cx="3336974" cy="2255086"/>
      </dsp:txXfrm>
    </dsp:sp>
    <dsp:sp modelId="{BDE1E85D-6175-3547-9B6C-32A678277D1D}">
      <dsp:nvSpPr>
        <dsp:cNvPr id="0" name=""/>
        <dsp:cNvSpPr/>
      </dsp:nvSpPr>
      <dsp:spPr>
        <a:xfrm>
          <a:off x="4209646" y="2369149"/>
          <a:ext cx="2330000" cy="1973410"/>
        </a:xfrm>
        <a:prstGeom prst="roundRect">
          <a:avLst>
            <a:gd name="adj" fmla="val 1667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The Mining Charter, 2004</a:t>
          </a:r>
        </a:p>
      </dsp:txBody>
      <dsp:txXfrm>
        <a:off x="4305997" y="2465500"/>
        <a:ext cx="2137298" cy="1780708"/>
      </dsp:txXfrm>
    </dsp:sp>
    <dsp:sp modelId="{7AA7E954-AC1B-3E41-AB22-301CF703A268}">
      <dsp:nvSpPr>
        <dsp:cNvPr id="0" name=""/>
        <dsp:cNvSpPr/>
      </dsp:nvSpPr>
      <dsp:spPr>
        <a:xfrm>
          <a:off x="6784290" y="2385817"/>
          <a:ext cx="2050481" cy="19380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A policy framework </a:t>
          </a:r>
          <a:r>
            <a:rPr lang="en-GB" sz="1400" kern="1200" dirty="0"/>
            <a:t>that records a pact between the government and industry, in which they committed themselves to a framework for progressing empowerment, thereby giving</a:t>
          </a:r>
          <a:r>
            <a:rPr lang="en-US" sz="1400" kern="1200" dirty="0"/>
            <a:t> impetus to the MPRDA objectives.</a:t>
          </a:r>
        </a:p>
      </dsp:txBody>
      <dsp:txXfrm>
        <a:off x="6784290" y="2385817"/>
        <a:ext cx="2050481" cy="19380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D021E3-37C6-6C42-B231-68634C5854EA}">
      <dsp:nvSpPr>
        <dsp:cNvPr id="0" name=""/>
        <dsp:cNvSpPr/>
      </dsp:nvSpPr>
      <dsp:spPr>
        <a:xfrm>
          <a:off x="1744502" y="69887"/>
          <a:ext cx="2295279" cy="69950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Preferential Procurement and Enterprise &amp; Supplier Development </a:t>
          </a:r>
        </a:p>
      </dsp:txBody>
      <dsp:txXfrm>
        <a:off x="1744502" y="69887"/>
        <a:ext cx="2295279" cy="699503"/>
      </dsp:txXfrm>
    </dsp:sp>
    <dsp:sp modelId="{FF0B24CE-E6D2-0647-B77C-25D1DC128CDC}">
      <dsp:nvSpPr>
        <dsp:cNvPr id="0" name=""/>
        <dsp:cNvSpPr/>
      </dsp:nvSpPr>
      <dsp:spPr>
        <a:xfrm>
          <a:off x="2873019" y="943898"/>
          <a:ext cx="2198038" cy="1318822"/>
        </a:xfrm>
        <a:prstGeom prst="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Spend on capital goods and services from empowered entities.</a:t>
          </a:r>
        </a:p>
      </dsp:txBody>
      <dsp:txXfrm>
        <a:off x="2873019" y="943898"/>
        <a:ext cx="2198038" cy="1318822"/>
      </dsp:txXfrm>
    </dsp:sp>
    <dsp:sp modelId="{B15FA945-167F-7247-A4F4-F77275416780}">
      <dsp:nvSpPr>
        <dsp:cNvPr id="0" name=""/>
        <dsp:cNvSpPr/>
      </dsp:nvSpPr>
      <dsp:spPr>
        <a:xfrm>
          <a:off x="107073" y="943906"/>
          <a:ext cx="2198038" cy="1318822"/>
        </a:xfrm>
        <a:prstGeom prst="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Support black owned including youth and women to access economic opportunities.</a:t>
          </a:r>
        </a:p>
      </dsp:txBody>
      <dsp:txXfrm>
        <a:off x="107073" y="943906"/>
        <a:ext cx="2198038" cy="1318822"/>
      </dsp:txXfrm>
    </dsp:sp>
    <dsp:sp modelId="{6E1870EE-8767-194A-A7E6-9BCDE90A4327}">
      <dsp:nvSpPr>
        <dsp:cNvPr id="0" name=""/>
        <dsp:cNvSpPr/>
      </dsp:nvSpPr>
      <dsp:spPr>
        <a:xfrm>
          <a:off x="1497025" y="2424101"/>
          <a:ext cx="2711983" cy="620506"/>
        </a:xfrm>
        <a:prstGeom prst="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Promote and drive Ownership and Equity</a:t>
          </a:r>
        </a:p>
      </dsp:txBody>
      <dsp:txXfrm>
        <a:off x="1497025" y="2424101"/>
        <a:ext cx="2711983" cy="620506"/>
      </dsp:txXfrm>
    </dsp:sp>
    <dsp:sp modelId="{8584DF1B-A0C9-3D47-BC64-57865A17274D}">
      <dsp:nvSpPr>
        <dsp:cNvPr id="0" name=""/>
        <dsp:cNvSpPr/>
      </dsp:nvSpPr>
      <dsp:spPr>
        <a:xfrm>
          <a:off x="1919158" y="3078078"/>
          <a:ext cx="2198038" cy="1318822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Requirement for a minimum HDSA ownership for all mining rights.</a:t>
          </a:r>
        </a:p>
      </dsp:txBody>
      <dsp:txXfrm>
        <a:off x="1919158" y="3078078"/>
        <a:ext cx="2198038" cy="131882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882673-2DDF-FF47-9736-F3196FEDF7B7}">
      <dsp:nvSpPr>
        <dsp:cNvPr id="0" name=""/>
        <dsp:cNvSpPr/>
      </dsp:nvSpPr>
      <dsp:spPr>
        <a:xfrm>
          <a:off x="3080" y="587032"/>
          <a:ext cx="2444055" cy="146643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The impact of the mining industry realization of transformation as the right thing to do is undeniable.</a:t>
          </a:r>
        </a:p>
      </dsp:txBody>
      <dsp:txXfrm>
        <a:off x="3080" y="587032"/>
        <a:ext cx="2444055" cy="1466433"/>
      </dsp:txXfrm>
    </dsp:sp>
    <dsp:sp modelId="{7F421FB9-AB1D-B547-BC90-28A7F061C746}">
      <dsp:nvSpPr>
        <dsp:cNvPr id="0" name=""/>
        <dsp:cNvSpPr/>
      </dsp:nvSpPr>
      <dsp:spPr>
        <a:xfrm>
          <a:off x="2691541" y="587032"/>
          <a:ext cx="2444055" cy="1466433"/>
        </a:xfrm>
        <a:prstGeom prst="rect">
          <a:avLst/>
        </a:prstGeom>
        <a:gradFill rotWithShape="0">
          <a:gsLst>
            <a:gs pos="0">
              <a:schemeClr val="accent5">
                <a:hueOff val="-1126424"/>
                <a:satOff val="-2903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126424"/>
                <a:satOff val="-2903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126424"/>
                <a:satOff val="-2903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A solid legislative framework with clear objectives to achieve transformation.</a:t>
          </a:r>
        </a:p>
      </dsp:txBody>
      <dsp:txXfrm>
        <a:off x="2691541" y="587032"/>
        <a:ext cx="2444055" cy="1466433"/>
      </dsp:txXfrm>
    </dsp:sp>
    <dsp:sp modelId="{0A3CCE92-8FF8-B54B-998E-B50EB70641AD}">
      <dsp:nvSpPr>
        <dsp:cNvPr id="0" name=""/>
        <dsp:cNvSpPr/>
      </dsp:nvSpPr>
      <dsp:spPr>
        <a:xfrm>
          <a:off x="5380002" y="587032"/>
          <a:ext cx="2444055" cy="1466433"/>
        </a:xfrm>
        <a:prstGeom prst="rect">
          <a:avLst/>
        </a:prstGeom>
        <a:gradFill rotWithShape="0">
          <a:gsLst>
            <a:gs pos="0">
              <a:schemeClr val="accent5">
                <a:hueOff val="-2252848"/>
                <a:satOff val="-5806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252848"/>
                <a:satOff val="-5806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252848"/>
                <a:satOff val="-5806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Significant shift in ownership patterns (a new class of black shareholders)</a:t>
          </a:r>
        </a:p>
      </dsp:txBody>
      <dsp:txXfrm>
        <a:off x="5380002" y="587032"/>
        <a:ext cx="2444055" cy="1466433"/>
      </dsp:txXfrm>
    </dsp:sp>
    <dsp:sp modelId="{396F041C-C0A2-DC4C-8E93-8F7E03C09675}">
      <dsp:nvSpPr>
        <dsp:cNvPr id="0" name=""/>
        <dsp:cNvSpPr/>
      </dsp:nvSpPr>
      <dsp:spPr>
        <a:xfrm>
          <a:off x="8068463" y="587032"/>
          <a:ext cx="2444055" cy="1466433"/>
        </a:xfrm>
        <a:prstGeom prst="rect">
          <a:avLst/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Improved racial and gender representation in Management and Boards</a:t>
          </a:r>
        </a:p>
      </dsp:txBody>
      <dsp:txXfrm>
        <a:off x="8068463" y="587032"/>
        <a:ext cx="2444055" cy="1466433"/>
      </dsp:txXfrm>
    </dsp:sp>
    <dsp:sp modelId="{46EBFD69-2970-5B49-B8E2-AF16552D72A8}">
      <dsp:nvSpPr>
        <dsp:cNvPr id="0" name=""/>
        <dsp:cNvSpPr/>
      </dsp:nvSpPr>
      <dsp:spPr>
        <a:xfrm>
          <a:off x="1347311" y="2297871"/>
          <a:ext cx="2444055" cy="1466433"/>
        </a:xfrm>
        <a:prstGeom prst="rect">
          <a:avLst/>
        </a:prstGeom>
        <a:gradFill rotWithShape="0">
          <a:gsLst>
            <a:gs pos="0">
              <a:schemeClr val="accent5">
                <a:hueOff val="-4505695"/>
                <a:satOff val="-11613"/>
                <a:lumOff val="-784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505695"/>
                <a:satOff val="-11613"/>
                <a:lumOff val="-784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505695"/>
                <a:satOff val="-11613"/>
                <a:lumOff val="-784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Increased procurement from black owned suppliers and manufacturers.</a:t>
          </a:r>
        </a:p>
      </dsp:txBody>
      <dsp:txXfrm>
        <a:off x="1347311" y="2297871"/>
        <a:ext cx="2444055" cy="1466433"/>
      </dsp:txXfrm>
    </dsp:sp>
    <dsp:sp modelId="{0FDF3050-E45A-914C-BB4E-FCA6E0D6C9BC}">
      <dsp:nvSpPr>
        <dsp:cNvPr id="0" name=""/>
        <dsp:cNvSpPr/>
      </dsp:nvSpPr>
      <dsp:spPr>
        <a:xfrm>
          <a:off x="4035772" y="2297871"/>
          <a:ext cx="2444055" cy="1466433"/>
        </a:xfrm>
        <a:prstGeom prst="rect">
          <a:avLst/>
        </a:prstGeom>
        <a:gradFill rotWithShape="0">
          <a:gsLst>
            <a:gs pos="0">
              <a:schemeClr val="accent5">
                <a:hueOff val="-5632119"/>
                <a:satOff val="-14516"/>
                <a:lumOff val="-98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632119"/>
                <a:satOff val="-14516"/>
                <a:lumOff val="-98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632119"/>
                <a:satOff val="-14516"/>
                <a:lumOff val="-98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Huge amount invested towards the Social and Labour Plan projects</a:t>
          </a:r>
        </a:p>
      </dsp:txBody>
      <dsp:txXfrm>
        <a:off x="4035772" y="2297871"/>
        <a:ext cx="2444055" cy="1466433"/>
      </dsp:txXfrm>
    </dsp:sp>
    <dsp:sp modelId="{09985848-0B21-3947-A9CA-5421F331D3F6}">
      <dsp:nvSpPr>
        <dsp:cNvPr id="0" name=""/>
        <dsp:cNvSpPr/>
      </dsp:nvSpPr>
      <dsp:spPr>
        <a:xfrm>
          <a:off x="6724233" y="2297871"/>
          <a:ext cx="2444055" cy="1466433"/>
        </a:xfrm>
        <a:prstGeom prst="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The culture has shifted than pre-1994</a:t>
          </a:r>
        </a:p>
      </dsp:txBody>
      <dsp:txXfrm>
        <a:off x="6724233" y="2297871"/>
        <a:ext cx="2444055" cy="146643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F1F731-D488-154C-A955-53836B7ADFC4}">
      <dsp:nvSpPr>
        <dsp:cNvPr id="0" name=""/>
        <dsp:cNvSpPr/>
      </dsp:nvSpPr>
      <dsp:spPr>
        <a:xfrm>
          <a:off x="2370937" y="865498"/>
          <a:ext cx="357920" cy="6614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6060" y="0"/>
              </a:lnTo>
              <a:lnTo>
                <a:pt x="196060" y="661478"/>
              </a:lnTo>
              <a:lnTo>
                <a:pt x="357920" y="661478"/>
              </a:lnTo>
            </a:path>
          </a:pathLst>
        </a:custGeom>
        <a:noFill/>
        <a:ln w="38100" cap="flat" cmpd="sng" algn="ctr">
          <a:solidFill>
            <a:schemeClr val="accent4"/>
          </a:solidFill>
          <a:prstDash val="solid"/>
          <a:miter lim="800000"/>
          <a:headEnd type="none" w="med" len="med"/>
          <a:tailEnd type="none" w="med" len="me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2530719" y="1193660"/>
        <a:ext cx="38356" cy="5154"/>
      </dsp:txXfrm>
    </dsp:sp>
    <dsp:sp modelId="{E939A222-647D-5440-BE22-518552C6E895}">
      <dsp:nvSpPr>
        <dsp:cNvPr id="0" name=""/>
        <dsp:cNvSpPr/>
      </dsp:nvSpPr>
      <dsp:spPr>
        <a:xfrm>
          <a:off x="133686" y="193783"/>
          <a:ext cx="2239051" cy="1343430"/>
        </a:xfrm>
        <a:prstGeom prst="rect">
          <a:avLst/>
        </a:prstGeom>
        <a:solidFill>
          <a:schemeClr val="accent6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9715" tIns="115166" rIns="109715" bIns="11516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Fronting: ownership and control do not rest with HDSA’s.</a:t>
          </a:r>
        </a:p>
      </dsp:txBody>
      <dsp:txXfrm>
        <a:off x="133686" y="193783"/>
        <a:ext cx="2239051" cy="1343430"/>
      </dsp:txXfrm>
    </dsp:sp>
    <dsp:sp modelId="{E0FC261F-17DA-2E4E-8A52-165DB05A1449}">
      <dsp:nvSpPr>
        <dsp:cNvPr id="0" name=""/>
        <dsp:cNvSpPr/>
      </dsp:nvSpPr>
      <dsp:spPr>
        <a:xfrm>
          <a:off x="4998509" y="1481257"/>
          <a:ext cx="48438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4381" y="45720"/>
              </a:lnTo>
            </a:path>
          </a:pathLst>
        </a:custGeom>
        <a:noFill/>
        <a:ln w="38100" cap="flat" cmpd="sng" algn="ctr">
          <a:solidFill>
            <a:schemeClr val="accent4"/>
          </a:solidFill>
          <a:prstDash val="solid"/>
          <a:miter lim="800000"/>
          <a:headEnd type="none" w="med" len="med"/>
          <a:tailEnd type="none" w="med" len="me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5227825" y="1524399"/>
        <a:ext cx="25749" cy="5154"/>
      </dsp:txXfrm>
    </dsp:sp>
    <dsp:sp modelId="{BCE8B968-05E9-9247-8B61-CAA29E838CFC}">
      <dsp:nvSpPr>
        <dsp:cNvPr id="0" name=""/>
        <dsp:cNvSpPr/>
      </dsp:nvSpPr>
      <dsp:spPr>
        <a:xfrm>
          <a:off x="2761257" y="855261"/>
          <a:ext cx="2239051" cy="1343430"/>
        </a:xfrm>
        <a:prstGeom prst="rect">
          <a:avLst/>
        </a:prstGeom>
        <a:solidFill>
          <a:schemeClr val="accent6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9715" tIns="115166" rIns="109715" bIns="11516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Unintended consequences:</a:t>
          </a:r>
        </a:p>
      </dsp:txBody>
      <dsp:txXfrm>
        <a:off x="2761257" y="855261"/>
        <a:ext cx="2239051" cy="1343430"/>
      </dsp:txXfrm>
    </dsp:sp>
    <dsp:sp modelId="{490D1BBE-7C00-7045-98FB-6E4B24AFF3BE}">
      <dsp:nvSpPr>
        <dsp:cNvPr id="0" name=""/>
        <dsp:cNvSpPr/>
      </dsp:nvSpPr>
      <dsp:spPr>
        <a:xfrm>
          <a:off x="7752542" y="1526977"/>
          <a:ext cx="491606" cy="4182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2903" y="0"/>
              </a:lnTo>
              <a:lnTo>
                <a:pt x="262903" y="418290"/>
              </a:lnTo>
              <a:lnTo>
                <a:pt x="491606" y="418290"/>
              </a:lnTo>
            </a:path>
          </a:pathLst>
        </a:custGeom>
        <a:noFill/>
        <a:ln w="38100" cap="flat" cmpd="sng" algn="ctr">
          <a:solidFill>
            <a:schemeClr val="accent4"/>
          </a:solidFill>
          <a:prstDash val="solid"/>
          <a:miter lim="800000"/>
          <a:headEnd type="none" w="med" len="med"/>
          <a:tailEnd type="none" w="med" len="me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7981618" y="1733545"/>
        <a:ext cx="33453" cy="5154"/>
      </dsp:txXfrm>
    </dsp:sp>
    <dsp:sp modelId="{FD95818E-8286-254F-B1CD-81419D69C520}">
      <dsp:nvSpPr>
        <dsp:cNvPr id="0" name=""/>
        <dsp:cNvSpPr/>
      </dsp:nvSpPr>
      <dsp:spPr>
        <a:xfrm>
          <a:off x="5515290" y="855261"/>
          <a:ext cx="2239051" cy="1343430"/>
        </a:xfrm>
        <a:prstGeom prst="rect">
          <a:avLst/>
        </a:prstGeom>
        <a:solidFill>
          <a:schemeClr val="accent6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9715" tIns="115166" rIns="109715" bIns="11516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Some empowerment deals left beneficiaries with debt rather than sustainable wealth.</a:t>
          </a:r>
        </a:p>
      </dsp:txBody>
      <dsp:txXfrm>
        <a:off x="5515290" y="855261"/>
        <a:ext cx="2239051" cy="1343430"/>
      </dsp:txXfrm>
    </dsp:sp>
    <dsp:sp modelId="{4842017C-3BCD-A946-8981-A78C85CA49D5}">
      <dsp:nvSpPr>
        <dsp:cNvPr id="0" name=""/>
        <dsp:cNvSpPr/>
      </dsp:nvSpPr>
      <dsp:spPr>
        <a:xfrm>
          <a:off x="1119525" y="2615183"/>
          <a:ext cx="8276548" cy="348198"/>
        </a:xfrm>
        <a:custGeom>
          <a:avLst/>
          <a:gdLst/>
          <a:ahLst/>
          <a:cxnLst/>
          <a:rect l="0" t="0" r="0" b="0"/>
          <a:pathLst>
            <a:path>
              <a:moveTo>
                <a:pt x="8276548" y="0"/>
              </a:moveTo>
              <a:lnTo>
                <a:pt x="8276548" y="191199"/>
              </a:lnTo>
              <a:lnTo>
                <a:pt x="0" y="191199"/>
              </a:lnTo>
              <a:lnTo>
                <a:pt x="0" y="348198"/>
              </a:lnTo>
            </a:path>
          </a:pathLst>
        </a:custGeom>
        <a:noFill/>
        <a:ln w="38100" cap="flat" cmpd="sng" algn="ctr">
          <a:solidFill>
            <a:schemeClr val="accent4"/>
          </a:solidFill>
          <a:prstDash val="solid"/>
          <a:miter lim="800000"/>
          <a:headEnd type="none" w="med" len="med"/>
          <a:tailEnd type="none" w="med" len="me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5050669" y="2786704"/>
        <a:ext cx="414260" cy="5154"/>
      </dsp:txXfrm>
    </dsp:sp>
    <dsp:sp modelId="{6B7CCF1D-AE23-DB46-B603-27DC055D5EB0}">
      <dsp:nvSpPr>
        <dsp:cNvPr id="0" name=""/>
        <dsp:cNvSpPr/>
      </dsp:nvSpPr>
      <dsp:spPr>
        <a:xfrm>
          <a:off x="8276548" y="1273552"/>
          <a:ext cx="2239051" cy="1343430"/>
        </a:xfrm>
        <a:prstGeom prst="rect">
          <a:avLst/>
        </a:prstGeom>
        <a:solidFill>
          <a:schemeClr val="accent6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9715" tIns="115166" rIns="109715" bIns="11516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Structural economic challenges</a:t>
          </a:r>
        </a:p>
      </dsp:txBody>
      <dsp:txXfrm>
        <a:off x="8276548" y="1273552"/>
        <a:ext cx="2239051" cy="1343430"/>
      </dsp:txXfrm>
    </dsp:sp>
    <dsp:sp modelId="{624E5316-73CE-F94C-9053-7F2DC4EB0D1B}">
      <dsp:nvSpPr>
        <dsp:cNvPr id="0" name=""/>
        <dsp:cNvSpPr/>
      </dsp:nvSpPr>
      <dsp:spPr>
        <a:xfrm>
          <a:off x="2237251" y="3612036"/>
          <a:ext cx="5596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55459"/>
              </a:moveTo>
              <a:lnTo>
                <a:pt x="296948" y="55459"/>
              </a:lnTo>
              <a:lnTo>
                <a:pt x="296948" y="45720"/>
              </a:lnTo>
              <a:lnTo>
                <a:pt x="559696" y="45720"/>
              </a:lnTo>
            </a:path>
          </a:pathLst>
        </a:custGeom>
        <a:noFill/>
        <a:ln w="38100" cap="flat" cmpd="sng" algn="ctr">
          <a:solidFill>
            <a:schemeClr val="accent4"/>
          </a:solidFill>
          <a:prstDash val="solid"/>
          <a:miter lim="800000"/>
          <a:headEnd type="none" w="med" len="med"/>
          <a:tailEnd type="none" w="med" len="me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2502339" y="3655179"/>
        <a:ext cx="29518" cy="5154"/>
      </dsp:txXfrm>
    </dsp:sp>
    <dsp:sp modelId="{F1696A2E-C4A0-2440-9344-363F9F8E5AB8}">
      <dsp:nvSpPr>
        <dsp:cNvPr id="0" name=""/>
        <dsp:cNvSpPr/>
      </dsp:nvSpPr>
      <dsp:spPr>
        <a:xfrm>
          <a:off x="0" y="2995781"/>
          <a:ext cx="2239051" cy="1343430"/>
        </a:xfrm>
        <a:prstGeom prst="rect">
          <a:avLst/>
        </a:prstGeom>
        <a:solidFill>
          <a:schemeClr val="accent6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9715" tIns="115166" rIns="109715" bIns="11516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Job losses due to many factors</a:t>
          </a:r>
        </a:p>
      </dsp:txBody>
      <dsp:txXfrm>
        <a:off x="0" y="2995781"/>
        <a:ext cx="2239051" cy="1343430"/>
      </dsp:txXfrm>
    </dsp:sp>
    <dsp:sp modelId="{8D7EE978-ED7F-5C4F-86E9-EB5C8A7F0DE9}">
      <dsp:nvSpPr>
        <dsp:cNvPr id="0" name=""/>
        <dsp:cNvSpPr/>
      </dsp:nvSpPr>
      <dsp:spPr>
        <a:xfrm>
          <a:off x="5066598" y="3657756"/>
          <a:ext cx="620583" cy="4085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7391" y="0"/>
              </a:lnTo>
              <a:lnTo>
                <a:pt x="327391" y="408564"/>
              </a:lnTo>
              <a:lnTo>
                <a:pt x="620583" y="408564"/>
              </a:lnTo>
            </a:path>
          </a:pathLst>
        </a:custGeom>
        <a:noFill/>
        <a:ln w="38100" cap="flat" cmpd="sng" algn="ctr">
          <a:solidFill>
            <a:schemeClr val="accent4"/>
          </a:solidFill>
          <a:prstDash val="solid"/>
          <a:miter lim="800000"/>
          <a:headEnd type="none" w="med" len="med"/>
          <a:tailEnd type="none" w="med" len="me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5357671" y="3859461"/>
        <a:ext cx="38437" cy="5154"/>
      </dsp:txXfrm>
    </dsp:sp>
    <dsp:sp modelId="{F831DB18-97E2-B144-855C-DB442A280F58}">
      <dsp:nvSpPr>
        <dsp:cNvPr id="0" name=""/>
        <dsp:cNvSpPr/>
      </dsp:nvSpPr>
      <dsp:spPr>
        <a:xfrm>
          <a:off x="2829347" y="2986041"/>
          <a:ext cx="2239051" cy="1343430"/>
        </a:xfrm>
        <a:prstGeom prst="rect">
          <a:avLst/>
        </a:prstGeom>
        <a:solidFill>
          <a:schemeClr val="accent6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9715" tIns="115166" rIns="109715" bIns="11516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Community tensions which has been displayed through the emergence of many forums.</a:t>
          </a:r>
        </a:p>
      </dsp:txBody>
      <dsp:txXfrm>
        <a:off x="2829347" y="2986041"/>
        <a:ext cx="2239051" cy="1343430"/>
      </dsp:txXfrm>
    </dsp:sp>
    <dsp:sp modelId="{804B69D1-E39B-B34C-B162-3582D025B7A0}">
      <dsp:nvSpPr>
        <dsp:cNvPr id="0" name=""/>
        <dsp:cNvSpPr/>
      </dsp:nvSpPr>
      <dsp:spPr>
        <a:xfrm>
          <a:off x="5719581" y="3394605"/>
          <a:ext cx="2239051" cy="1343430"/>
        </a:xfrm>
        <a:prstGeom prst="rect">
          <a:avLst/>
        </a:prstGeom>
        <a:solidFill>
          <a:schemeClr val="accent6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9715" tIns="115166" rIns="109715" bIns="11516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Extortionists, Mafia</a:t>
          </a:r>
        </a:p>
      </dsp:txBody>
      <dsp:txXfrm>
        <a:off x="5719581" y="3394605"/>
        <a:ext cx="2239051" cy="134343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F93C54-415A-4A83-862E-60CAB68D77B6}">
      <dsp:nvSpPr>
        <dsp:cNvPr id="0" name=""/>
        <dsp:cNvSpPr/>
      </dsp:nvSpPr>
      <dsp:spPr>
        <a:xfrm>
          <a:off x="1747800" y="580120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A1B5E5-BDA9-469B-960B-2DBD94C547FF}">
      <dsp:nvSpPr>
        <dsp:cNvPr id="0" name=""/>
        <dsp:cNvSpPr/>
      </dsp:nvSpPr>
      <dsp:spPr>
        <a:xfrm>
          <a:off x="559800" y="3081611"/>
          <a:ext cx="4320000" cy="121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Global competitiveness: 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to attract investment a balanced approach is needed which brings competitiveness, reliability and stability.</a:t>
          </a:r>
        </a:p>
      </dsp:txBody>
      <dsp:txXfrm>
        <a:off x="559800" y="3081611"/>
        <a:ext cx="4320000" cy="1215000"/>
      </dsp:txXfrm>
    </dsp:sp>
    <dsp:sp modelId="{0CF45428-B42F-4A2E-80D4-12CAA8994C91}">
      <dsp:nvSpPr>
        <dsp:cNvPr id="0" name=""/>
        <dsp:cNvSpPr/>
      </dsp:nvSpPr>
      <dsp:spPr>
        <a:xfrm>
          <a:off x="6823800" y="580120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173BDD-9BAA-4D96-B70A-0EEBD5C03EF3}">
      <dsp:nvSpPr>
        <dsp:cNvPr id="0" name=""/>
        <dsp:cNvSpPr/>
      </dsp:nvSpPr>
      <dsp:spPr>
        <a:xfrm>
          <a:off x="5635800" y="3081611"/>
          <a:ext cx="4320000" cy="121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Embrace technology: 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AI to improve efficiency, sustainability and safety.</a:t>
          </a:r>
        </a:p>
      </dsp:txBody>
      <dsp:txXfrm>
        <a:off x="5635800" y="3081611"/>
        <a:ext cx="4320000" cy="12150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5BFEAA-0090-1543-996A-605C6B31F7B5}">
      <dsp:nvSpPr>
        <dsp:cNvPr id="0" name=""/>
        <dsp:cNvSpPr/>
      </dsp:nvSpPr>
      <dsp:spPr>
        <a:xfrm>
          <a:off x="0" y="500"/>
          <a:ext cx="10881575" cy="0"/>
        </a:xfrm>
        <a:prstGeom prst="line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65D66B-2739-B441-B582-4B2EF26165B1}">
      <dsp:nvSpPr>
        <dsp:cNvPr id="0" name=""/>
        <dsp:cNvSpPr/>
      </dsp:nvSpPr>
      <dsp:spPr>
        <a:xfrm>
          <a:off x="0" y="500"/>
          <a:ext cx="10881575" cy="4097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Transformation is an ongoing journey, not a destination. It is essential and non-negotiable.</a:t>
          </a:r>
        </a:p>
      </dsp:txBody>
      <dsp:txXfrm>
        <a:off x="0" y="500"/>
        <a:ext cx="10881575" cy="409792"/>
      </dsp:txXfrm>
    </dsp:sp>
    <dsp:sp modelId="{E23E28A1-2F90-DD4B-94D7-B59DB25609F3}">
      <dsp:nvSpPr>
        <dsp:cNvPr id="0" name=""/>
        <dsp:cNvSpPr/>
      </dsp:nvSpPr>
      <dsp:spPr>
        <a:xfrm>
          <a:off x="0" y="410292"/>
          <a:ext cx="10881575" cy="0"/>
        </a:xfrm>
        <a:prstGeom prst="line">
          <a:avLst/>
        </a:prstGeom>
        <a:solidFill>
          <a:schemeClr val="accent6">
            <a:shade val="80000"/>
            <a:hueOff val="35698"/>
            <a:satOff val="-1434"/>
            <a:lumOff val="3070"/>
            <a:alphaOff val="0"/>
          </a:schemeClr>
        </a:solidFill>
        <a:ln w="12700" cap="flat" cmpd="sng" algn="ctr">
          <a:solidFill>
            <a:schemeClr val="accent6">
              <a:shade val="80000"/>
              <a:hueOff val="35698"/>
              <a:satOff val="-1434"/>
              <a:lumOff val="307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0FA4F9-A6B2-E74A-B1A6-DA57CF33FC8C}">
      <dsp:nvSpPr>
        <dsp:cNvPr id="0" name=""/>
        <dsp:cNvSpPr/>
      </dsp:nvSpPr>
      <dsp:spPr>
        <a:xfrm>
          <a:off x="0" y="410292"/>
          <a:ext cx="10881575" cy="4097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Success requires collaboration between government, mining companies, communities and trade unions ( Stakeholder centric).</a:t>
          </a:r>
        </a:p>
      </dsp:txBody>
      <dsp:txXfrm>
        <a:off x="0" y="410292"/>
        <a:ext cx="10881575" cy="409792"/>
      </dsp:txXfrm>
    </dsp:sp>
    <dsp:sp modelId="{A31EBB65-7B74-5F4B-8290-BC10A56AFD4D}">
      <dsp:nvSpPr>
        <dsp:cNvPr id="0" name=""/>
        <dsp:cNvSpPr/>
      </dsp:nvSpPr>
      <dsp:spPr>
        <a:xfrm>
          <a:off x="0" y="820085"/>
          <a:ext cx="10881575" cy="0"/>
        </a:xfrm>
        <a:prstGeom prst="line">
          <a:avLst/>
        </a:prstGeom>
        <a:solidFill>
          <a:schemeClr val="accent6">
            <a:shade val="80000"/>
            <a:hueOff val="71396"/>
            <a:satOff val="-2869"/>
            <a:lumOff val="6140"/>
            <a:alphaOff val="0"/>
          </a:schemeClr>
        </a:solidFill>
        <a:ln w="12700" cap="flat" cmpd="sng" algn="ctr">
          <a:solidFill>
            <a:schemeClr val="accent6">
              <a:shade val="80000"/>
              <a:hueOff val="71396"/>
              <a:satOff val="-2869"/>
              <a:lumOff val="614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A07F65-ABE8-2146-A8AB-8DCE3FD670D1}">
      <dsp:nvSpPr>
        <dsp:cNvPr id="0" name=""/>
        <dsp:cNvSpPr/>
      </dsp:nvSpPr>
      <dsp:spPr>
        <a:xfrm>
          <a:off x="0" y="820085"/>
          <a:ext cx="10881575" cy="4097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A balanced approach is necessary: Need to find a balance between empowerment and being global competitive.</a:t>
          </a:r>
        </a:p>
      </dsp:txBody>
      <dsp:txXfrm>
        <a:off x="0" y="820085"/>
        <a:ext cx="10881575" cy="409792"/>
      </dsp:txXfrm>
    </dsp:sp>
    <dsp:sp modelId="{387F301B-CAA8-EC4E-A3E8-C1FFF4A38689}">
      <dsp:nvSpPr>
        <dsp:cNvPr id="0" name=""/>
        <dsp:cNvSpPr/>
      </dsp:nvSpPr>
      <dsp:spPr>
        <a:xfrm>
          <a:off x="0" y="1229877"/>
          <a:ext cx="10881575" cy="0"/>
        </a:xfrm>
        <a:prstGeom prst="line">
          <a:avLst/>
        </a:prstGeom>
        <a:solidFill>
          <a:schemeClr val="accent6">
            <a:shade val="80000"/>
            <a:hueOff val="107093"/>
            <a:satOff val="-4303"/>
            <a:lumOff val="9209"/>
            <a:alphaOff val="0"/>
          </a:schemeClr>
        </a:solidFill>
        <a:ln w="12700" cap="flat" cmpd="sng" algn="ctr">
          <a:solidFill>
            <a:schemeClr val="accent6">
              <a:shade val="80000"/>
              <a:hueOff val="107093"/>
              <a:satOff val="-4303"/>
              <a:lumOff val="92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5E8979-2661-944F-8603-A02A59E95E12}">
      <dsp:nvSpPr>
        <dsp:cNvPr id="0" name=""/>
        <dsp:cNvSpPr/>
      </dsp:nvSpPr>
      <dsp:spPr>
        <a:xfrm>
          <a:off x="0" y="1229877"/>
          <a:ext cx="10881575" cy="4097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A transformed, sustainable and innovative mine of the future is the ultimate goal.</a:t>
          </a:r>
        </a:p>
      </dsp:txBody>
      <dsp:txXfrm>
        <a:off x="0" y="1229877"/>
        <a:ext cx="10881575" cy="409792"/>
      </dsp:txXfrm>
    </dsp:sp>
    <dsp:sp modelId="{9633C1F1-11E4-8643-8A86-66CF97CA4059}">
      <dsp:nvSpPr>
        <dsp:cNvPr id="0" name=""/>
        <dsp:cNvSpPr/>
      </dsp:nvSpPr>
      <dsp:spPr>
        <a:xfrm>
          <a:off x="0" y="1639670"/>
          <a:ext cx="10881575" cy="0"/>
        </a:xfrm>
        <a:prstGeom prst="line">
          <a:avLst/>
        </a:prstGeom>
        <a:solidFill>
          <a:schemeClr val="accent6">
            <a:shade val="80000"/>
            <a:hueOff val="142791"/>
            <a:satOff val="-5737"/>
            <a:lumOff val="12279"/>
            <a:alphaOff val="0"/>
          </a:schemeClr>
        </a:solidFill>
        <a:ln w="12700" cap="flat" cmpd="sng" algn="ctr">
          <a:solidFill>
            <a:schemeClr val="accent6">
              <a:shade val="80000"/>
              <a:hueOff val="142791"/>
              <a:satOff val="-5737"/>
              <a:lumOff val="1227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BA8636-D942-0746-8802-109BFD747D27}">
      <dsp:nvSpPr>
        <dsp:cNvPr id="0" name=""/>
        <dsp:cNvSpPr/>
      </dsp:nvSpPr>
      <dsp:spPr>
        <a:xfrm>
          <a:off x="0" y="1639670"/>
          <a:ext cx="10881575" cy="4097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 dirty="0"/>
        </a:p>
      </dsp:txBody>
      <dsp:txXfrm>
        <a:off x="0" y="1639670"/>
        <a:ext cx="10881575" cy="409792"/>
      </dsp:txXfrm>
    </dsp:sp>
    <dsp:sp modelId="{B8B17253-088F-934B-8270-AB76E1E8F04F}">
      <dsp:nvSpPr>
        <dsp:cNvPr id="0" name=""/>
        <dsp:cNvSpPr/>
      </dsp:nvSpPr>
      <dsp:spPr>
        <a:xfrm>
          <a:off x="0" y="2049462"/>
          <a:ext cx="10881575" cy="0"/>
        </a:xfrm>
        <a:prstGeom prst="line">
          <a:avLst/>
        </a:prstGeom>
        <a:solidFill>
          <a:schemeClr val="accent6">
            <a:shade val="80000"/>
            <a:hueOff val="178489"/>
            <a:satOff val="-7172"/>
            <a:lumOff val="15349"/>
            <a:alphaOff val="0"/>
          </a:schemeClr>
        </a:solidFill>
        <a:ln w="12700" cap="flat" cmpd="sng" algn="ctr">
          <a:solidFill>
            <a:schemeClr val="accent6">
              <a:shade val="80000"/>
              <a:hueOff val="178489"/>
              <a:satOff val="-7172"/>
              <a:lumOff val="1534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04D900-18CF-CF42-8CD2-675EDF807D84}">
      <dsp:nvSpPr>
        <dsp:cNvPr id="0" name=""/>
        <dsp:cNvSpPr/>
      </dsp:nvSpPr>
      <dsp:spPr>
        <a:xfrm>
          <a:off x="0" y="2049462"/>
          <a:ext cx="10881575" cy="4097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We need </a:t>
          </a:r>
          <a:r>
            <a:rPr lang="en-GB" sz="1500" kern="1200" dirty="0"/>
            <a:t>laws that are not merely conformist and cloaked in the language of universality, but that address</a:t>
          </a:r>
          <a:r>
            <a:rPr lang="en-US" sz="1500" kern="1200" dirty="0"/>
            <a:t> the issues of substantive equality.</a:t>
          </a:r>
        </a:p>
      </dsp:txBody>
      <dsp:txXfrm>
        <a:off x="0" y="2049462"/>
        <a:ext cx="10881575" cy="409792"/>
      </dsp:txXfrm>
    </dsp:sp>
    <dsp:sp modelId="{25D6497E-3EF3-2B44-BF6B-7B7C249159D0}">
      <dsp:nvSpPr>
        <dsp:cNvPr id="0" name=""/>
        <dsp:cNvSpPr/>
      </dsp:nvSpPr>
      <dsp:spPr>
        <a:xfrm>
          <a:off x="0" y="2459254"/>
          <a:ext cx="10881575" cy="0"/>
        </a:xfrm>
        <a:prstGeom prst="line">
          <a:avLst/>
        </a:prstGeom>
        <a:solidFill>
          <a:schemeClr val="accent6">
            <a:shade val="80000"/>
            <a:hueOff val="214187"/>
            <a:satOff val="-8606"/>
            <a:lumOff val="18419"/>
            <a:alphaOff val="0"/>
          </a:schemeClr>
        </a:solidFill>
        <a:ln w="12700" cap="flat" cmpd="sng" algn="ctr">
          <a:solidFill>
            <a:schemeClr val="accent6">
              <a:shade val="80000"/>
              <a:hueOff val="214187"/>
              <a:satOff val="-8606"/>
              <a:lumOff val="1841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E54E93-2A39-BB44-88E0-48CC0DAF9200}">
      <dsp:nvSpPr>
        <dsp:cNvPr id="0" name=""/>
        <dsp:cNvSpPr/>
      </dsp:nvSpPr>
      <dsp:spPr>
        <a:xfrm>
          <a:off x="0" y="2459254"/>
          <a:ext cx="10881575" cy="4097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We need the law that is premised from the lived experiences of South Africans especially those that are still marginalized.</a:t>
          </a:r>
        </a:p>
      </dsp:txBody>
      <dsp:txXfrm>
        <a:off x="0" y="2459254"/>
        <a:ext cx="10881575" cy="409792"/>
      </dsp:txXfrm>
    </dsp:sp>
    <dsp:sp modelId="{9ED5D14B-AB05-4A4D-9A93-61B5614DA61F}">
      <dsp:nvSpPr>
        <dsp:cNvPr id="0" name=""/>
        <dsp:cNvSpPr/>
      </dsp:nvSpPr>
      <dsp:spPr>
        <a:xfrm>
          <a:off x="0" y="2869047"/>
          <a:ext cx="10881575" cy="0"/>
        </a:xfrm>
        <a:prstGeom prst="line">
          <a:avLst/>
        </a:prstGeom>
        <a:solidFill>
          <a:schemeClr val="accent6">
            <a:shade val="80000"/>
            <a:hueOff val="249884"/>
            <a:satOff val="-10040"/>
            <a:lumOff val="21488"/>
            <a:alphaOff val="0"/>
          </a:schemeClr>
        </a:solidFill>
        <a:ln w="12700" cap="flat" cmpd="sng" algn="ctr">
          <a:solidFill>
            <a:schemeClr val="accent6">
              <a:shade val="80000"/>
              <a:hueOff val="249884"/>
              <a:satOff val="-10040"/>
              <a:lumOff val="2148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2E5FAA-34B0-C244-8163-6CE008639E6B}">
      <dsp:nvSpPr>
        <dsp:cNvPr id="0" name=""/>
        <dsp:cNvSpPr/>
      </dsp:nvSpPr>
      <dsp:spPr>
        <a:xfrm>
          <a:off x="0" y="2869047"/>
          <a:ext cx="10881575" cy="4097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It is the encounters of those who feel the dissonance that must be overcome.</a:t>
          </a:r>
        </a:p>
      </dsp:txBody>
      <dsp:txXfrm>
        <a:off x="0" y="2869047"/>
        <a:ext cx="10881575" cy="409792"/>
      </dsp:txXfrm>
    </dsp:sp>
    <dsp:sp modelId="{903B43E4-4AE3-824E-9482-089DFBA33425}">
      <dsp:nvSpPr>
        <dsp:cNvPr id="0" name=""/>
        <dsp:cNvSpPr/>
      </dsp:nvSpPr>
      <dsp:spPr>
        <a:xfrm>
          <a:off x="0" y="3278839"/>
          <a:ext cx="10881575" cy="0"/>
        </a:xfrm>
        <a:prstGeom prst="line">
          <a:avLst/>
        </a:prstGeom>
        <a:solidFill>
          <a:schemeClr val="accent6">
            <a:shade val="80000"/>
            <a:hueOff val="285582"/>
            <a:satOff val="-11475"/>
            <a:lumOff val="24558"/>
            <a:alphaOff val="0"/>
          </a:schemeClr>
        </a:solidFill>
        <a:ln w="12700" cap="flat" cmpd="sng" algn="ctr">
          <a:solidFill>
            <a:schemeClr val="accent6">
              <a:shade val="80000"/>
              <a:hueOff val="285582"/>
              <a:satOff val="-11475"/>
              <a:lumOff val="2455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55A92B-F35E-F34E-AC46-8C0F16A23047}">
      <dsp:nvSpPr>
        <dsp:cNvPr id="0" name=""/>
        <dsp:cNvSpPr/>
      </dsp:nvSpPr>
      <dsp:spPr>
        <a:xfrm>
          <a:off x="0" y="3278839"/>
          <a:ext cx="10881575" cy="4097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We need to move beyond the lens of shareholders but to stakeholders.</a:t>
          </a:r>
        </a:p>
      </dsp:txBody>
      <dsp:txXfrm>
        <a:off x="0" y="3278839"/>
        <a:ext cx="10881575" cy="409792"/>
      </dsp:txXfrm>
    </dsp:sp>
    <dsp:sp modelId="{EAFE4930-A1CD-E641-9E66-8407935F3693}">
      <dsp:nvSpPr>
        <dsp:cNvPr id="0" name=""/>
        <dsp:cNvSpPr/>
      </dsp:nvSpPr>
      <dsp:spPr>
        <a:xfrm>
          <a:off x="0" y="3688632"/>
          <a:ext cx="10881575" cy="0"/>
        </a:xfrm>
        <a:prstGeom prst="line">
          <a:avLst/>
        </a:prstGeom>
        <a:solidFill>
          <a:schemeClr val="accent6">
            <a:shade val="80000"/>
            <a:hueOff val="321280"/>
            <a:satOff val="-12909"/>
            <a:lumOff val="27628"/>
            <a:alphaOff val="0"/>
          </a:schemeClr>
        </a:solidFill>
        <a:ln w="12700" cap="flat" cmpd="sng" algn="ctr">
          <a:solidFill>
            <a:schemeClr val="accent6">
              <a:shade val="80000"/>
              <a:hueOff val="321280"/>
              <a:satOff val="-12909"/>
              <a:lumOff val="27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AB57B0-1E35-E44C-A486-D24CF85847BA}">
      <dsp:nvSpPr>
        <dsp:cNvPr id="0" name=""/>
        <dsp:cNvSpPr/>
      </dsp:nvSpPr>
      <dsp:spPr>
        <a:xfrm>
          <a:off x="0" y="3688632"/>
          <a:ext cx="10881575" cy="4097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Transformation should form part of those boardroom decisions </a:t>
          </a:r>
        </a:p>
      </dsp:txBody>
      <dsp:txXfrm>
        <a:off x="0" y="3688632"/>
        <a:ext cx="10881575" cy="4097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A73002-9921-3742-92A2-CAC30062C919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0386FB-FF1B-914B-B7CC-E6ADB3AD5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945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0386FB-FF1B-914B-B7CC-E6ADB3AD5BA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517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2A524-F64A-3ABA-B6C1-ACB7A8FC6D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C0A0C4-66F6-4992-0406-56305F2268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80997A-2185-2789-76E7-6E3A71FBF5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68760B-2DF4-6E48-9D05-E1C8694D0674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F6FCC2-1664-4529-A35B-87E346B34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E33BD8-52EE-0B1E-04CB-7BC7C92CB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B02C6A-7F60-C94C-8C3F-1F2E3FD52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631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2C0A8-554E-8C66-4997-877AF3AED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90078A-F20E-8E19-52CA-1E3FD6022E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19A03D-A87F-F963-50F6-68FEE0D940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68760B-2DF4-6E48-9D05-E1C8694D0674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9EA36D-B652-C7B2-2E90-35C557DF0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051E1F-9B9F-77B5-185C-491E2CB21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B02C6A-7F60-C94C-8C3F-1F2E3FD52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774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BBAD62-0126-90DE-B465-B2C38DCA79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D82604-7204-794E-BAC3-56437EDE5B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796AC6-B0AB-DCB8-91CA-B49B312742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68760B-2DF4-6E48-9D05-E1C8694D0674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5C3A73-843E-A491-8E21-7FFA21A62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ECF157-18A9-2ABC-D977-D1E352E21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B02C6A-7F60-C94C-8C3F-1F2E3FD52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626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CDDAD-30A3-E314-E20E-DD19F2DD2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A6B6A9-82A5-85A7-734C-B0B2FDF33B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61855B-A781-A657-0C1F-EB265113C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F6B951-9677-B664-60A8-62CDDDF72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B02C6A-7F60-C94C-8C3F-1F2E3FD52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316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5F5EE-26F8-8224-69AC-D5A337311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DF0DD-4B8A-7DD5-7504-A28087EB74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7C63C8-B88A-A0DD-BDDD-31482C8247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68760B-2DF4-6E48-9D05-E1C8694D0674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3CC00B-C348-1193-D0C7-E433296C9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0FEC39-A0BA-AC03-A525-9089C8347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B02C6A-7F60-C94C-8C3F-1F2E3FD52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062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99F65-9472-2355-AE15-9ACC96DBD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82DBBE-CFC7-4B16-5B04-46976EBD66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03815C-9174-40E8-86B3-8C4050933E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525CB7-A73B-1B6A-6475-3C8FF3901A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68760B-2DF4-6E48-9D05-E1C8694D0674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7D7B6-DF0E-EB70-6B13-7C864409F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02613A-8561-6C52-2CF5-BE0698E4A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B02C6A-7F60-C94C-8C3F-1F2E3FD52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838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6AC12-8A98-D76F-96A3-9CDF8CA61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EE0797-2177-6449-2EDF-7F76D65E46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C491EE-1555-8A6D-93C1-DD90CE0AC9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7DC8F4-1BD9-0C72-08EE-BC9581A327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092682-24E3-8EDB-F564-676E0BFEBB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FFDB38-490E-53CD-9E07-7C12A6C135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68760B-2DF4-6E48-9D05-E1C8694D0674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AC19EE-FBE6-4863-E09A-EAD3DF2A0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37FA67-11A8-54B4-3F24-999BEDA7B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B02C6A-7F60-C94C-8C3F-1F2E3FD52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076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848D8-1CB2-2AC9-7A0F-D57351FA8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337244-3530-7E6D-4C24-56710AD801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68760B-2DF4-6E48-9D05-E1C8694D0674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35BB66-CA24-4223-A680-94FA016D7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9DBB64-B273-A132-BF74-C8D826F1B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B02C6A-7F60-C94C-8C3F-1F2E3FD52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515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936349-5CC2-DC5F-D721-50D1AA2548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68760B-2DF4-6E48-9D05-E1C8694D0674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844F21-5DFE-3262-C80B-0902E3CBF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B2BD1A-79AE-278C-4432-19A0E93A0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fld id="{B7B02C6A-7F60-C94C-8C3F-1F2E3FD526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018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D6B06-782A-C983-4342-0B3CBC206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4F2A09-0508-1588-6B92-A01964AB0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AB6A22-1ABA-B678-A47A-8311546977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63AC28-391B-3235-61A3-E16CC2B6AF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68760B-2DF4-6E48-9D05-E1C8694D0674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06F4DA-C2B5-7A20-D58F-6E70DE340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4AC487-8DB2-10A0-4FAB-E10B92126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B02C6A-7F60-C94C-8C3F-1F2E3FD52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481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A6BF3-A945-53E0-CFE8-83DB2E9BD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9A96CE-1F3D-0DD0-51C8-760132991B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3996FF-1FD4-8344-92F4-527B7140C2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560D2A-1C4B-BD63-55AB-BAA3CD5155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68760B-2DF4-6E48-9D05-E1C8694D0674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921D23-A662-B4A3-C814-8E7EFE3AF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752CF5-BF75-8E47-8084-95616C64F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B02C6A-7F60-C94C-8C3F-1F2E3FD52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432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7">
            <a:extLst>
              <a:ext uri="{FF2B5EF4-FFF2-40B4-BE49-F238E27FC236}">
                <a16:creationId xmlns:a16="http://schemas.microsoft.com/office/drawing/2014/main" id="{6AC9D3E6-6128-4C29-818A-A902726C1D6B}"/>
              </a:ext>
            </a:extLst>
          </p:cNvPr>
          <p:cNvGrpSpPr/>
          <p:nvPr userDrawn="1"/>
        </p:nvGrpSpPr>
        <p:grpSpPr>
          <a:xfrm>
            <a:off x="430512" y="78156"/>
            <a:ext cx="1533230" cy="547575"/>
            <a:chOff x="0" y="0"/>
            <a:chExt cx="2044306" cy="730100"/>
          </a:xfrm>
        </p:grpSpPr>
        <p:grpSp>
          <p:nvGrpSpPr>
            <p:cNvPr id="8" name="Group 38">
              <a:extLst>
                <a:ext uri="{FF2B5EF4-FFF2-40B4-BE49-F238E27FC236}">
                  <a16:creationId xmlns:a16="http://schemas.microsoft.com/office/drawing/2014/main" id="{123DF960-0383-36E6-7F4C-DC31A3746890}"/>
                </a:ext>
              </a:extLst>
            </p:cNvPr>
            <p:cNvGrpSpPr/>
            <p:nvPr/>
          </p:nvGrpSpPr>
          <p:grpSpPr>
            <a:xfrm>
              <a:off x="269773" y="0"/>
              <a:ext cx="1774534" cy="730100"/>
              <a:chOff x="0" y="0"/>
              <a:chExt cx="1365153" cy="561668"/>
            </a:xfrm>
          </p:grpSpPr>
          <p:sp>
            <p:nvSpPr>
              <p:cNvPr id="12" name="Freeform 39">
                <a:extLst>
                  <a:ext uri="{FF2B5EF4-FFF2-40B4-BE49-F238E27FC236}">
                    <a16:creationId xmlns:a16="http://schemas.microsoft.com/office/drawing/2014/main" id="{41016D6F-D5DA-F595-F300-46FA9A01595F}"/>
                  </a:ext>
                </a:extLst>
              </p:cNvPr>
              <p:cNvSpPr/>
              <p:nvPr/>
            </p:nvSpPr>
            <p:spPr>
              <a:xfrm>
                <a:off x="0" y="0"/>
                <a:ext cx="1365153" cy="561668"/>
              </a:xfrm>
              <a:custGeom>
                <a:avLst/>
                <a:gdLst/>
                <a:ahLst/>
                <a:cxnLst/>
                <a:rect l="l" t="t" r="r" b="b"/>
                <a:pathLst>
                  <a:path w="1365153" h="561668">
                    <a:moveTo>
                      <a:pt x="0" y="0"/>
                    </a:moveTo>
                    <a:lnTo>
                      <a:pt x="1365153" y="0"/>
                    </a:lnTo>
                    <a:lnTo>
                      <a:pt x="1365153" y="561668"/>
                    </a:lnTo>
                    <a:lnTo>
                      <a:pt x="0" y="561668"/>
                    </a:lnTo>
                    <a:close/>
                  </a:path>
                </a:pathLst>
              </a:custGeom>
              <a:solidFill>
                <a:srgbClr val="146839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TextBox 40">
                <a:extLst>
                  <a:ext uri="{FF2B5EF4-FFF2-40B4-BE49-F238E27FC236}">
                    <a16:creationId xmlns:a16="http://schemas.microsoft.com/office/drawing/2014/main" id="{530569A5-72D7-4015-BBE3-904696036382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365153" cy="60929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66"/>
                  </a:lnSpc>
                </a:pPr>
                <a:endParaRPr/>
              </a:p>
            </p:txBody>
          </p:sp>
        </p:grpSp>
        <p:grpSp>
          <p:nvGrpSpPr>
            <p:cNvPr id="9" name="Group 41">
              <a:extLst>
                <a:ext uri="{FF2B5EF4-FFF2-40B4-BE49-F238E27FC236}">
                  <a16:creationId xmlns:a16="http://schemas.microsoft.com/office/drawing/2014/main" id="{86D10D25-E077-F61B-E32C-A241F8E19BB8}"/>
                </a:ext>
              </a:extLst>
            </p:cNvPr>
            <p:cNvGrpSpPr/>
            <p:nvPr/>
          </p:nvGrpSpPr>
          <p:grpSpPr>
            <a:xfrm>
              <a:off x="0" y="95277"/>
              <a:ext cx="539546" cy="539546"/>
              <a:chOff x="0" y="0"/>
              <a:chExt cx="812800" cy="812800"/>
            </a:xfrm>
          </p:grpSpPr>
          <p:sp>
            <p:nvSpPr>
              <p:cNvPr id="10" name="Freeform 42">
                <a:extLst>
                  <a:ext uri="{FF2B5EF4-FFF2-40B4-BE49-F238E27FC236}">
                    <a16:creationId xmlns:a16="http://schemas.microsoft.com/office/drawing/2014/main" id="{42D0AFC2-2C7D-0DC2-893D-0FC085B08F9D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D5F60"/>
              </a:solidFill>
              <a:ln w="228600" cap="sq">
                <a:solidFill>
                  <a:srgbClr val="F5A4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TextBox 43">
                <a:extLst>
                  <a:ext uri="{FF2B5EF4-FFF2-40B4-BE49-F238E27FC236}">
                    <a16:creationId xmlns:a16="http://schemas.microsoft.com/office/drawing/2014/main" id="{DD79495F-9731-B229-70D5-E37118E2C191}"/>
                  </a:ext>
                </a:extLst>
              </p:cNvPr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66"/>
                  </a:lnSpc>
                </a:pPr>
                <a:endParaRPr/>
              </a:p>
            </p:txBody>
          </p:sp>
        </p:grp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B0C2F0-108F-3A49-ED9E-DDF49B1DB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8876"/>
            <a:ext cx="10515600" cy="771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C9DCC1-6DBF-8423-5D15-C131247A1B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986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0DA538-DA0E-88BF-C6B0-F0AE1302CB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Transformation of the Mining Industry</a:t>
            </a:r>
          </a:p>
        </p:txBody>
      </p:sp>
      <p:sp>
        <p:nvSpPr>
          <p:cNvPr id="14" name="TextBox 45">
            <a:extLst>
              <a:ext uri="{FF2B5EF4-FFF2-40B4-BE49-F238E27FC236}">
                <a16:creationId xmlns:a16="http://schemas.microsoft.com/office/drawing/2014/main" id="{34F1A1D1-D815-CD62-C787-423081B6D99B}"/>
              </a:ext>
            </a:extLst>
          </p:cNvPr>
          <p:cNvSpPr txBox="1"/>
          <p:nvPr userDrawn="1"/>
        </p:nvSpPr>
        <p:spPr>
          <a:xfrm>
            <a:off x="678785" y="166207"/>
            <a:ext cx="948874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508"/>
              </a:lnSpc>
              <a:spcBef>
                <a:spcPct val="0"/>
              </a:spcBef>
            </a:pPr>
            <a:r>
              <a:rPr lang="en-US" sz="2090" b="1" dirty="0">
                <a:solidFill>
                  <a:srgbClr val="FEFEFD"/>
                </a:solidFill>
                <a:latin typeface="Poppins Bold"/>
                <a:ea typeface="Poppins Bold"/>
                <a:cs typeface="Poppins Bold"/>
                <a:sym typeface="Poppins Bold"/>
              </a:rPr>
              <a:t>D</a:t>
            </a:r>
            <a:r>
              <a:rPr lang="en-US" sz="2090" b="1" u="none" strike="noStrike" dirty="0">
                <a:solidFill>
                  <a:srgbClr val="FEFEFD"/>
                </a:solidFill>
                <a:latin typeface="Poppins Bold"/>
                <a:ea typeface="Poppins Bold"/>
                <a:cs typeface="Poppins Bold"/>
                <a:sym typeface="Poppins Bold"/>
              </a:rPr>
              <a:t>MPR</a:t>
            </a:r>
          </a:p>
        </p:txBody>
      </p:sp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7F8AE55C-D5E1-ADFE-3275-CAE8EE12BF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accent6">
                    <a:lumMod val="50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376C46C9-7F05-334D-805A-150BB0FBB6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1" name="Freeform 2">
            <a:extLst>
              <a:ext uri="{FF2B5EF4-FFF2-40B4-BE49-F238E27FC236}">
                <a16:creationId xmlns:a16="http://schemas.microsoft.com/office/drawing/2014/main" id="{A7582847-3096-2B36-9F5E-D10EAD028362}"/>
              </a:ext>
            </a:extLst>
          </p:cNvPr>
          <p:cNvSpPr/>
          <p:nvPr userDrawn="1"/>
        </p:nvSpPr>
        <p:spPr>
          <a:xfrm>
            <a:off x="9977249" y="6390726"/>
            <a:ext cx="253608" cy="322880"/>
          </a:xfrm>
          <a:custGeom>
            <a:avLst/>
            <a:gdLst/>
            <a:ahLst/>
            <a:cxnLst/>
            <a:rect l="l" t="t" r="r" b="b"/>
            <a:pathLst>
              <a:path w="253608" h="322880">
                <a:moveTo>
                  <a:pt x="0" y="0"/>
                </a:moveTo>
                <a:lnTo>
                  <a:pt x="253608" y="0"/>
                </a:lnTo>
                <a:lnTo>
                  <a:pt x="253608" y="322880"/>
                </a:lnTo>
                <a:lnTo>
                  <a:pt x="0" y="32288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-551" r="-551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2" name="Group 17">
            <a:extLst>
              <a:ext uri="{FF2B5EF4-FFF2-40B4-BE49-F238E27FC236}">
                <a16:creationId xmlns:a16="http://schemas.microsoft.com/office/drawing/2014/main" id="{E1BC43EF-9CE0-DDEE-A44F-E06E23A1AD34}"/>
              </a:ext>
            </a:extLst>
          </p:cNvPr>
          <p:cNvGrpSpPr/>
          <p:nvPr userDrawn="1"/>
        </p:nvGrpSpPr>
        <p:grpSpPr>
          <a:xfrm>
            <a:off x="9022722" y="6386749"/>
            <a:ext cx="1902329" cy="334726"/>
            <a:chOff x="0" y="0"/>
            <a:chExt cx="2536439" cy="446301"/>
          </a:xfrm>
        </p:grpSpPr>
        <p:sp>
          <p:nvSpPr>
            <p:cNvPr id="33" name="Freeform 18">
              <a:extLst>
                <a:ext uri="{FF2B5EF4-FFF2-40B4-BE49-F238E27FC236}">
                  <a16:creationId xmlns:a16="http://schemas.microsoft.com/office/drawing/2014/main" id="{99CF6917-F8B1-9FCA-3DD7-92470B0F8BC3}"/>
                </a:ext>
              </a:extLst>
            </p:cNvPr>
            <p:cNvSpPr/>
            <p:nvPr/>
          </p:nvSpPr>
          <p:spPr>
            <a:xfrm>
              <a:off x="0" y="0"/>
              <a:ext cx="2536439" cy="377613"/>
            </a:xfrm>
            <a:custGeom>
              <a:avLst/>
              <a:gdLst/>
              <a:ahLst/>
              <a:cxnLst/>
              <a:rect l="l" t="t" r="r" b="b"/>
              <a:pathLst>
                <a:path w="2536439" h="377613">
                  <a:moveTo>
                    <a:pt x="0" y="0"/>
                  </a:moveTo>
                  <a:lnTo>
                    <a:pt x="2536439" y="0"/>
                  </a:lnTo>
                  <a:lnTo>
                    <a:pt x="2536439" y="377613"/>
                  </a:lnTo>
                  <a:lnTo>
                    <a:pt x="0" y="37761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6EC1EAAA-AA0A-64AB-7D8E-924760A634ED}"/>
                </a:ext>
              </a:extLst>
            </p:cNvPr>
            <p:cNvSpPr txBox="1"/>
            <p:nvPr/>
          </p:nvSpPr>
          <p:spPr>
            <a:xfrm>
              <a:off x="0" y="21063"/>
              <a:ext cx="2536439" cy="425238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r">
                <a:lnSpc>
                  <a:spcPts val="2240"/>
                </a:lnSpc>
              </a:pPr>
              <a:r>
                <a:rPr lang="en-US" sz="1600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Slide  |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82830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6">
              <a:lumMod val="50000"/>
            </a:schemeClr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sv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sv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clock-time-calendar-agenda-163200/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18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7.sv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diagramLayout" Target="../diagrams/layout2.xml"/><Relationship Id="rId7" Type="http://schemas.openxmlformats.org/officeDocument/2006/relationships/image" Target="../media/image2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svg"/><Relationship Id="rId7" Type="http://schemas.openxmlformats.org/officeDocument/2006/relationships/image" Target="../media/image29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svg"/><Relationship Id="rId5" Type="http://schemas.openxmlformats.org/officeDocument/2006/relationships/image" Target="../media/image27.sv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sv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4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8632036" y="5642180"/>
            <a:ext cx="1357304" cy="1204416"/>
          </a:xfrm>
          <a:custGeom>
            <a:avLst/>
            <a:gdLst/>
            <a:ahLst/>
            <a:cxnLst/>
            <a:rect l="l" t="t" r="r" b="b"/>
            <a:pathLst>
              <a:path w="1165779" h="1165779">
                <a:moveTo>
                  <a:pt x="0" y="0"/>
                </a:moveTo>
                <a:lnTo>
                  <a:pt x="1165779" y="0"/>
                </a:lnTo>
                <a:lnTo>
                  <a:pt x="1165779" y="1165779"/>
                </a:lnTo>
                <a:lnTo>
                  <a:pt x="0" y="11657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sz="1688"/>
          </a:p>
        </p:txBody>
      </p:sp>
      <p:grpSp>
        <p:nvGrpSpPr>
          <p:cNvPr id="4" name="Group 4"/>
          <p:cNvGrpSpPr/>
          <p:nvPr/>
        </p:nvGrpSpPr>
        <p:grpSpPr>
          <a:xfrm>
            <a:off x="1507045" y="5670930"/>
            <a:ext cx="2302955" cy="1175913"/>
            <a:chOff x="0" y="0"/>
            <a:chExt cx="3386747" cy="168914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386709" cy="1689100"/>
            </a:xfrm>
            <a:custGeom>
              <a:avLst/>
              <a:gdLst/>
              <a:ahLst/>
              <a:cxnLst/>
              <a:rect l="l" t="t" r="r" b="b"/>
              <a:pathLst>
                <a:path w="3386709" h="1689100">
                  <a:moveTo>
                    <a:pt x="0" y="0"/>
                  </a:moveTo>
                  <a:lnTo>
                    <a:pt x="3386709" y="0"/>
                  </a:lnTo>
                  <a:lnTo>
                    <a:pt x="3386709" y="1689100"/>
                  </a:lnTo>
                  <a:lnTo>
                    <a:pt x="0" y="16891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45" r="-1" b="-47"/>
              </a:stretch>
            </a:blipFill>
          </p:spPr>
          <p:txBody>
            <a:bodyPr/>
            <a:lstStyle/>
            <a:p>
              <a:endParaRPr lang="en-US" sz="1688"/>
            </a:p>
          </p:txBody>
        </p:sp>
      </p:grpSp>
      <p:sp>
        <p:nvSpPr>
          <p:cNvPr id="6" name="Freeform 6"/>
          <p:cNvSpPr/>
          <p:nvPr/>
        </p:nvSpPr>
        <p:spPr>
          <a:xfrm>
            <a:off x="1524000" y="5624580"/>
            <a:ext cx="9144001" cy="180313"/>
          </a:xfrm>
          <a:custGeom>
            <a:avLst/>
            <a:gdLst/>
            <a:ahLst/>
            <a:cxnLst/>
            <a:rect l="l" t="t" r="r" b="b"/>
            <a:pathLst>
              <a:path w="10942401" h="181350">
                <a:moveTo>
                  <a:pt x="0" y="0"/>
                </a:moveTo>
                <a:lnTo>
                  <a:pt x="10942400" y="0"/>
                </a:lnTo>
                <a:lnTo>
                  <a:pt x="10942400" y="181350"/>
                </a:lnTo>
                <a:lnTo>
                  <a:pt x="0" y="1813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688"/>
          </a:p>
        </p:txBody>
      </p:sp>
      <p:grpSp>
        <p:nvGrpSpPr>
          <p:cNvPr id="7" name="Group 7"/>
          <p:cNvGrpSpPr/>
          <p:nvPr/>
        </p:nvGrpSpPr>
        <p:grpSpPr>
          <a:xfrm>
            <a:off x="8082133" y="661"/>
            <a:ext cx="2585858" cy="4177844"/>
            <a:chOff x="0" y="0"/>
            <a:chExt cx="3677666" cy="594182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77666" cy="5941822"/>
            </a:xfrm>
            <a:custGeom>
              <a:avLst/>
              <a:gdLst/>
              <a:ahLst/>
              <a:cxnLst/>
              <a:rect l="l" t="t" r="r" b="b"/>
              <a:pathLst>
                <a:path w="3677666" h="5941822">
                  <a:moveTo>
                    <a:pt x="0" y="0"/>
                  </a:moveTo>
                  <a:cubicBezTo>
                    <a:pt x="826389" y="462915"/>
                    <a:pt x="1321435" y="1350645"/>
                    <a:pt x="1304798" y="2244217"/>
                  </a:cubicBezTo>
                  <a:cubicBezTo>
                    <a:pt x="1301242" y="2433066"/>
                    <a:pt x="1311275" y="2617851"/>
                    <a:pt x="1334770" y="2798191"/>
                  </a:cubicBezTo>
                  <a:cubicBezTo>
                    <a:pt x="1340866" y="2844546"/>
                    <a:pt x="1347597" y="2890647"/>
                    <a:pt x="1355471" y="2936367"/>
                  </a:cubicBezTo>
                  <a:cubicBezTo>
                    <a:pt x="1502918" y="3811016"/>
                    <a:pt x="1964309" y="4581271"/>
                    <a:pt x="2673223" y="5222367"/>
                  </a:cubicBezTo>
                  <a:cubicBezTo>
                    <a:pt x="2826385" y="5360924"/>
                    <a:pt x="2989580" y="5494782"/>
                    <a:pt x="3162046" y="5618988"/>
                  </a:cubicBezTo>
                  <a:lnTo>
                    <a:pt x="3162173" y="5619115"/>
                  </a:lnTo>
                  <a:cubicBezTo>
                    <a:pt x="3198368" y="5645277"/>
                    <a:pt x="3235071" y="5670931"/>
                    <a:pt x="3272282" y="5696077"/>
                  </a:cubicBezTo>
                  <a:cubicBezTo>
                    <a:pt x="3402711" y="5784596"/>
                    <a:pt x="3537966" y="5867273"/>
                    <a:pt x="3677666" y="5941822"/>
                  </a:cubicBezTo>
                  <a:lnTo>
                    <a:pt x="3677666" y="0"/>
                  </a:lnTo>
                  <a:close/>
                </a:path>
              </a:pathLst>
            </a:custGeom>
            <a:solidFill>
              <a:srgbClr val="146839"/>
            </a:solidFill>
          </p:spPr>
          <p:txBody>
            <a:bodyPr/>
            <a:lstStyle/>
            <a:p>
              <a:endParaRPr lang="en-US" sz="1688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8311098" y="14546"/>
            <a:ext cx="2356901" cy="3773240"/>
            <a:chOff x="0" y="0"/>
            <a:chExt cx="3352037" cy="5366386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352038" cy="5366385"/>
            </a:xfrm>
            <a:custGeom>
              <a:avLst/>
              <a:gdLst/>
              <a:ahLst/>
              <a:cxnLst/>
              <a:rect l="l" t="t" r="r" b="b"/>
              <a:pathLst>
                <a:path w="3352038" h="5366385">
                  <a:moveTo>
                    <a:pt x="0" y="0"/>
                  </a:moveTo>
                  <a:cubicBezTo>
                    <a:pt x="691642" y="455422"/>
                    <a:pt x="1125347" y="1220597"/>
                    <a:pt x="1158748" y="2011680"/>
                  </a:cubicBezTo>
                  <a:cubicBezTo>
                    <a:pt x="1166749" y="2200402"/>
                    <a:pt x="1188085" y="2384425"/>
                    <a:pt x="1222502" y="2563368"/>
                  </a:cubicBezTo>
                  <a:cubicBezTo>
                    <a:pt x="1231265" y="2609342"/>
                    <a:pt x="1241044" y="2654935"/>
                    <a:pt x="1251458" y="2700147"/>
                  </a:cubicBezTo>
                  <a:cubicBezTo>
                    <a:pt x="1451864" y="3565779"/>
                    <a:pt x="1959229" y="4310507"/>
                    <a:pt x="2705989" y="4913503"/>
                  </a:cubicBezTo>
                  <a:cubicBezTo>
                    <a:pt x="2785745" y="4978019"/>
                    <a:pt x="2867914" y="5041011"/>
                    <a:pt x="2952496" y="5102479"/>
                  </a:cubicBezTo>
                  <a:cubicBezTo>
                    <a:pt x="2994787" y="5133086"/>
                    <a:pt x="3037713" y="5163439"/>
                    <a:pt x="3081020" y="5193030"/>
                  </a:cubicBezTo>
                  <a:cubicBezTo>
                    <a:pt x="3126105" y="5223891"/>
                    <a:pt x="3171952" y="5254244"/>
                    <a:pt x="3218307" y="5283835"/>
                  </a:cubicBezTo>
                  <a:cubicBezTo>
                    <a:pt x="3262376" y="5312029"/>
                    <a:pt x="3306953" y="5339588"/>
                    <a:pt x="3352038" y="5366385"/>
                  </a:cubicBezTo>
                  <a:lnTo>
                    <a:pt x="3352038" y="0"/>
                  </a:lnTo>
                  <a:close/>
                </a:path>
              </a:pathLst>
            </a:custGeom>
            <a:blipFill>
              <a:blip r:embed="rId6"/>
              <a:stretch>
                <a:fillRect l="-3410" r="-3410"/>
              </a:stretch>
            </a:blipFill>
          </p:spPr>
          <p:txBody>
            <a:bodyPr/>
            <a:lstStyle/>
            <a:p>
              <a:endParaRPr lang="en-US" sz="1688"/>
            </a:p>
          </p:txBody>
        </p:sp>
      </p:grpSp>
      <p:sp>
        <p:nvSpPr>
          <p:cNvPr id="11" name="Freeform 11"/>
          <p:cNvSpPr/>
          <p:nvPr/>
        </p:nvSpPr>
        <p:spPr>
          <a:xfrm>
            <a:off x="8994308" y="1161984"/>
            <a:ext cx="1394085" cy="1394103"/>
          </a:xfrm>
          <a:custGeom>
            <a:avLst/>
            <a:gdLst/>
            <a:ahLst/>
            <a:cxnLst/>
            <a:rect l="l" t="t" r="r" b="b"/>
            <a:pathLst>
              <a:path w="1487024" h="1487043">
                <a:moveTo>
                  <a:pt x="0" y="0"/>
                </a:moveTo>
                <a:lnTo>
                  <a:pt x="1487024" y="0"/>
                </a:lnTo>
                <a:lnTo>
                  <a:pt x="1487024" y="1487043"/>
                </a:lnTo>
                <a:lnTo>
                  <a:pt x="0" y="148704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688"/>
          </a:p>
        </p:txBody>
      </p:sp>
      <p:sp>
        <p:nvSpPr>
          <p:cNvPr id="12" name="Freeform 12"/>
          <p:cNvSpPr/>
          <p:nvPr/>
        </p:nvSpPr>
        <p:spPr>
          <a:xfrm>
            <a:off x="8994308" y="2646661"/>
            <a:ext cx="1394085" cy="1394093"/>
          </a:xfrm>
          <a:custGeom>
            <a:avLst/>
            <a:gdLst/>
            <a:ahLst/>
            <a:cxnLst/>
            <a:rect l="l" t="t" r="r" b="b"/>
            <a:pathLst>
              <a:path w="1487024" h="1487033">
                <a:moveTo>
                  <a:pt x="0" y="0"/>
                </a:moveTo>
                <a:lnTo>
                  <a:pt x="1487024" y="0"/>
                </a:lnTo>
                <a:lnTo>
                  <a:pt x="1487024" y="1487033"/>
                </a:lnTo>
                <a:lnTo>
                  <a:pt x="0" y="148703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688"/>
          </a:p>
        </p:txBody>
      </p:sp>
      <p:grpSp>
        <p:nvGrpSpPr>
          <p:cNvPr id="13" name="Group 13"/>
          <p:cNvGrpSpPr/>
          <p:nvPr/>
        </p:nvGrpSpPr>
        <p:grpSpPr>
          <a:xfrm>
            <a:off x="9038235" y="1215820"/>
            <a:ext cx="1286410" cy="1286411"/>
            <a:chOff x="0" y="0"/>
            <a:chExt cx="1829562" cy="1829563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829562" cy="1829562"/>
            </a:xfrm>
            <a:custGeom>
              <a:avLst/>
              <a:gdLst/>
              <a:ahLst/>
              <a:cxnLst/>
              <a:rect l="l" t="t" r="r" b="b"/>
              <a:pathLst>
                <a:path w="1829562" h="1829562">
                  <a:moveTo>
                    <a:pt x="914781" y="0"/>
                  </a:moveTo>
                  <a:cubicBezTo>
                    <a:pt x="409575" y="0"/>
                    <a:pt x="0" y="409575"/>
                    <a:pt x="0" y="914781"/>
                  </a:cubicBezTo>
                  <a:cubicBezTo>
                    <a:pt x="0" y="1419987"/>
                    <a:pt x="409575" y="1829562"/>
                    <a:pt x="914781" y="1829562"/>
                  </a:cubicBezTo>
                  <a:cubicBezTo>
                    <a:pt x="1419987" y="1829562"/>
                    <a:pt x="1829562" y="1419987"/>
                    <a:pt x="1829562" y="914781"/>
                  </a:cubicBezTo>
                  <a:cubicBezTo>
                    <a:pt x="1829562" y="409575"/>
                    <a:pt x="1419987" y="0"/>
                    <a:pt x="914781" y="0"/>
                  </a:cubicBezTo>
                  <a:close/>
                </a:path>
              </a:pathLst>
            </a:custGeom>
            <a:blipFill>
              <a:blip r:embed="rId10"/>
              <a:stretch>
                <a:fillRect l="-25000" r="-25000"/>
              </a:stretch>
            </a:blipFill>
          </p:spPr>
          <p:txBody>
            <a:bodyPr/>
            <a:lstStyle/>
            <a:p>
              <a:endParaRPr lang="en-US" sz="1688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9038235" y="2700498"/>
            <a:ext cx="1286410" cy="1286410"/>
            <a:chOff x="0" y="0"/>
            <a:chExt cx="1829562" cy="1829562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829562" cy="1829562"/>
            </a:xfrm>
            <a:custGeom>
              <a:avLst/>
              <a:gdLst/>
              <a:ahLst/>
              <a:cxnLst/>
              <a:rect l="l" t="t" r="r" b="b"/>
              <a:pathLst>
                <a:path w="1829562" h="1829562">
                  <a:moveTo>
                    <a:pt x="914781" y="0"/>
                  </a:moveTo>
                  <a:cubicBezTo>
                    <a:pt x="409575" y="0"/>
                    <a:pt x="0" y="409575"/>
                    <a:pt x="0" y="914781"/>
                  </a:cubicBezTo>
                  <a:cubicBezTo>
                    <a:pt x="0" y="1419987"/>
                    <a:pt x="409575" y="1829562"/>
                    <a:pt x="914781" y="1829562"/>
                  </a:cubicBezTo>
                  <a:cubicBezTo>
                    <a:pt x="1419987" y="1829562"/>
                    <a:pt x="1829562" y="1419987"/>
                    <a:pt x="1829562" y="914781"/>
                  </a:cubicBezTo>
                  <a:cubicBezTo>
                    <a:pt x="1829562" y="409575"/>
                    <a:pt x="1419987" y="0"/>
                    <a:pt x="914781" y="0"/>
                  </a:cubicBezTo>
                  <a:close/>
                </a:path>
              </a:pathLst>
            </a:custGeom>
            <a:blipFill>
              <a:blip r:embed="rId11"/>
              <a:stretch>
                <a:fillRect l="-24999" r="-24999"/>
              </a:stretch>
            </a:blipFill>
          </p:spPr>
          <p:txBody>
            <a:bodyPr/>
            <a:lstStyle/>
            <a:p>
              <a:endParaRPr lang="en-US" sz="1688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927605" y="1187070"/>
            <a:ext cx="6520473" cy="915294"/>
            <a:chOff x="0" y="0"/>
            <a:chExt cx="9273561" cy="1301752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9273561" cy="1301752"/>
            </a:xfrm>
            <a:custGeom>
              <a:avLst/>
              <a:gdLst/>
              <a:ahLst/>
              <a:cxnLst/>
              <a:rect l="l" t="t" r="r" b="b"/>
              <a:pathLst>
                <a:path w="9273561" h="1301752">
                  <a:moveTo>
                    <a:pt x="0" y="0"/>
                  </a:moveTo>
                  <a:lnTo>
                    <a:pt x="9273561" y="0"/>
                  </a:lnTo>
                  <a:lnTo>
                    <a:pt x="9273561" y="1301752"/>
                  </a:lnTo>
                  <a:lnTo>
                    <a:pt x="0" y="130175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 sz="1688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47625"/>
              <a:ext cx="9273561" cy="1254127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>
                <a:lnSpc>
                  <a:spcPts val="2641"/>
                </a:lnSpc>
              </a:pPr>
              <a:r>
                <a:rPr lang="en-US" sz="2616" dirty="0">
                  <a:solidFill>
                    <a:srgbClr val="F5A4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DEPARTMENT OF MINERAL AND PETROLEUM RESOURCES </a:t>
              </a:r>
            </a:p>
          </p:txBody>
        </p:sp>
      </p:grpSp>
      <p:sp>
        <p:nvSpPr>
          <p:cNvPr id="24" name="Freeform 24"/>
          <p:cNvSpPr/>
          <p:nvPr/>
        </p:nvSpPr>
        <p:spPr>
          <a:xfrm>
            <a:off x="1945785" y="2023964"/>
            <a:ext cx="1318722" cy="478268"/>
          </a:xfrm>
          <a:custGeom>
            <a:avLst/>
            <a:gdLst/>
            <a:ahLst/>
            <a:cxnLst/>
            <a:rect l="l" t="t" r="r" b="b"/>
            <a:pathLst>
              <a:path w="1875516" h="680203">
                <a:moveTo>
                  <a:pt x="0" y="0"/>
                </a:moveTo>
                <a:lnTo>
                  <a:pt x="1875516" y="0"/>
                </a:lnTo>
                <a:lnTo>
                  <a:pt x="1875516" y="680203"/>
                </a:lnTo>
                <a:lnTo>
                  <a:pt x="0" y="680203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</p:spPr>
        <p:txBody>
          <a:bodyPr/>
          <a:lstStyle/>
          <a:p>
            <a:endParaRPr lang="en-US" sz="1688"/>
          </a:p>
        </p:txBody>
      </p:sp>
      <p:grpSp>
        <p:nvGrpSpPr>
          <p:cNvPr id="26" name="Group 26"/>
          <p:cNvGrpSpPr/>
          <p:nvPr/>
        </p:nvGrpSpPr>
        <p:grpSpPr>
          <a:xfrm>
            <a:off x="1576714" y="2715740"/>
            <a:ext cx="7623109" cy="1792020"/>
            <a:chOff x="-63448" y="-57827"/>
            <a:chExt cx="9533157" cy="2223644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477667" cy="946187"/>
            </a:xfrm>
            <a:custGeom>
              <a:avLst/>
              <a:gdLst/>
              <a:ahLst/>
              <a:cxnLst/>
              <a:rect l="l" t="t" r="r" b="b"/>
              <a:pathLst>
                <a:path w="8477667" h="946187">
                  <a:moveTo>
                    <a:pt x="0" y="0"/>
                  </a:moveTo>
                  <a:lnTo>
                    <a:pt x="8477667" y="0"/>
                  </a:lnTo>
                  <a:lnTo>
                    <a:pt x="8477667" y="946187"/>
                  </a:lnTo>
                  <a:lnTo>
                    <a:pt x="0" y="94618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 sz="1688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-63448" y="-57827"/>
              <a:ext cx="9533157" cy="2223644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2188"/>
                </a:lnSpc>
              </a:pPr>
              <a:endParaRPr lang="en-US" sz="2250" b="1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ctr">
                <a:lnSpc>
                  <a:spcPts val="2188"/>
                </a:lnSpc>
              </a:pPr>
              <a:endParaRPr lang="en-US" sz="2250" b="1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ctr">
                <a:lnSpc>
                  <a:spcPts val="2188"/>
                </a:lnSpc>
              </a:pPr>
              <a:r>
                <a:rPr lang="en-US" sz="2400" b="1" dirty="0"/>
                <a:t>Transformation of the Mining Industry </a:t>
              </a:r>
              <a:endParaRPr lang="en-US" sz="2250" b="1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2117289" y="4825392"/>
            <a:ext cx="3121461" cy="513352"/>
            <a:chOff x="0" y="0"/>
            <a:chExt cx="2942676" cy="561668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2942676" cy="561668"/>
            </a:xfrm>
            <a:custGeom>
              <a:avLst/>
              <a:gdLst/>
              <a:ahLst/>
              <a:cxnLst/>
              <a:rect l="l" t="t" r="r" b="b"/>
              <a:pathLst>
                <a:path w="2942676" h="561668">
                  <a:moveTo>
                    <a:pt x="0" y="0"/>
                  </a:moveTo>
                  <a:lnTo>
                    <a:pt x="2942676" y="0"/>
                  </a:lnTo>
                  <a:lnTo>
                    <a:pt x="2942676" y="561668"/>
                  </a:lnTo>
                  <a:lnTo>
                    <a:pt x="0" y="561668"/>
                  </a:lnTo>
                  <a:close/>
                </a:path>
              </a:pathLst>
            </a:custGeom>
            <a:solidFill>
              <a:srgbClr val="146737"/>
            </a:solidFill>
          </p:spPr>
          <p:txBody>
            <a:bodyPr/>
            <a:lstStyle/>
            <a:p>
              <a:endParaRPr lang="en-US" sz="1688" dirty="0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-47625"/>
              <a:ext cx="2942676" cy="609293"/>
            </a:xfrm>
            <a:prstGeom prst="rect">
              <a:avLst/>
            </a:prstGeom>
          </p:spPr>
          <p:txBody>
            <a:bodyPr lIns="47625" tIns="47625" rIns="47625" bIns="47625" rtlCol="0" anchor="ctr"/>
            <a:lstStyle/>
            <a:p>
              <a:pPr algn="ctr">
                <a:lnSpc>
                  <a:spcPts val="2406"/>
                </a:lnSpc>
              </a:pPr>
              <a:endParaRPr sz="1688"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1797261" y="4892384"/>
            <a:ext cx="379368" cy="379368"/>
            <a:chOff x="0" y="0"/>
            <a:chExt cx="812800" cy="81280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D5F60"/>
            </a:solidFill>
            <a:ln w="228600" cap="sq">
              <a:solidFill>
                <a:srgbClr val="F5A400"/>
              </a:solidFill>
              <a:prstDash val="solid"/>
              <a:miter/>
            </a:ln>
          </p:spPr>
          <p:txBody>
            <a:bodyPr/>
            <a:lstStyle/>
            <a:p>
              <a:endParaRPr lang="en-US" sz="1688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47625" tIns="47625" rIns="47625" bIns="47625" rtlCol="0" anchor="ctr"/>
            <a:lstStyle/>
            <a:p>
              <a:pPr algn="ctr">
                <a:lnSpc>
                  <a:spcPts val="2406"/>
                </a:lnSpc>
              </a:pPr>
              <a:endParaRPr sz="1688"/>
            </a:p>
          </p:txBody>
        </p:sp>
      </p:grpSp>
      <p:sp>
        <p:nvSpPr>
          <p:cNvPr id="36" name="TextBox 36"/>
          <p:cNvSpPr txBox="1"/>
          <p:nvPr/>
        </p:nvSpPr>
        <p:spPr>
          <a:xfrm>
            <a:off x="2324833" y="4857750"/>
            <a:ext cx="2913918" cy="436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741"/>
              </a:lnSpc>
            </a:pPr>
            <a:r>
              <a:rPr lang="en-US" sz="1451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Presented by  - </a:t>
            </a:r>
            <a:r>
              <a:rPr lang="en-US" sz="1451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Ms</a:t>
            </a:r>
            <a:r>
              <a:rPr lang="en-US" sz="1451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Bongiwe Mabusela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3A464EDD-6A03-22BD-BE38-9C283036768A}"/>
              </a:ext>
            </a:extLst>
          </p:cNvPr>
          <p:cNvSpPr txBox="1">
            <a:spLocks/>
          </p:cNvSpPr>
          <p:nvPr/>
        </p:nvSpPr>
        <p:spPr>
          <a:xfrm>
            <a:off x="1738314" y="3594790"/>
            <a:ext cx="7299911" cy="184074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40000"/>
              </a:lnSpc>
              <a:spcBef>
                <a:spcPts val="0"/>
              </a:spcBef>
              <a:buNone/>
            </a:pP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Aptos" panose="020B0004020202020204" pitchFamily="34" charset="0"/>
              </a:rPr>
              <a:t>From Pre-1994 to Empowerment:</a:t>
            </a:r>
          </a:p>
          <a:p>
            <a:pPr marL="0" indent="0" algn="ctr">
              <a:lnSpc>
                <a:spcPct val="140000"/>
              </a:lnSpc>
              <a:spcBef>
                <a:spcPts val="0"/>
              </a:spcBef>
              <a:buNone/>
            </a:pP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Aptos" panose="020B0004020202020204" pitchFamily="34" charset="0"/>
              </a:rPr>
              <a:t>Navigating a Legacy and Shaping a Sustainable Future</a:t>
            </a:r>
            <a:endParaRPr lang="en-US" sz="1400" b="1" dirty="0">
              <a:solidFill>
                <a:schemeClr val="accent6">
                  <a:lumMod val="50000"/>
                </a:schemeClr>
              </a:solidFill>
              <a:latin typeface="Aptos" panose="020B00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0205A-1D17-328C-8CDC-6E356F532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frontier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767C7FF-3480-AB2A-6BD2-2FED48D071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4187584"/>
              </p:ext>
            </p:extLst>
          </p:nvPr>
        </p:nvGraphicFramePr>
        <p:xfrm>
          <a:off x="838200" y="1825625"/>
          <a:ext cx="10515600" cy="48767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F59EC530-30AC-7FEB-5696-553AC7B56AC6}"/>
              </a:ext>
            </a:extLst>
          </p:cNvPr>
          <p:cNvSpPr/>
          <p:nvPr/>
        </p:nvSpPr>
        <p:spPr>
          <a:xfrm>
            <a:off x="4766554" y="3005847"/>
            <a:ext cx="2694562" cy="140078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Transformation is a core part of ESG  - turning it into a competitive advantage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0461122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8F701-741A-29BD-D5A6-AC5E08BB0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8876"/>
            <a:ext cx="10515600" cy="771812"/>
          </a:xfrm>
        </p:spPr>
        <p:txBody>
          <a:bodyPr>
            <a:normAutofit/>
          </a:bodyPr>
          <a:lstStyle/>
          <a:p>
            <a:r>
              <a:rPr lang="en-US" dirty="0"/>
              <a:t>The Way forward </a:t>
            </a:r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7735BD84-6FC5-1CE4-8AE2-1C551662EF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3614180"/>
              </p:ext>
            </p:extLst>
          </p:nvPr>
        </p:nvGraphicFramePr>
        <p:xfrm>
          <a:off x="655212" y="1839912"/>
          <a:ext cx="10881575" cy="4098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671359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1E18F7-5424-3C63-52EC-F1ED975478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AF1604B2-C519-4DDA-8903-4B3AA73BDB59}"/>
              </a:ext>
            </a:extLst>
          </p:cNvPr>
          <p:cNvSpPr/>
          <p:nvPr/>
        </p:nvSpPr>
        <p:spPr>
          <a:xfrm>
            <a:off x="8696410" y="5621118"/>
            <a:ext cx="1357304" cy="1204416"/>
          </a:xfrm>
          <a:custGeom>
            <a:avLst/>
            <a:gdLst/>
            <a:ahLst/>
            <a:cxnLst/>
            <a:rect l="l" t="t" r="r" b="b"/>
            <a:pathLst>
              <a:path w="1165779" h="1165779">
                <a:moveTo>
                  <a:pt x="0" y="0"/>
                </a:moveTo>
                <a:lnTo>
                  <a:pt x="1165779" y="0"/>
                </a:lnTo>
                <a:lnTo>
                  <a:pt x="1165779" y="1165779"/>
                </a:lnTo>
                <a:lnTo>
                  <a:pt x="0" y="11657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sz="1688"/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730C4B25-A8FB-D771-7ECB-EAA518B0FA00}"/>
              </a:ext>
            </a:extLst>
          </p:cNvPr>
          <p:cNvGrpSpPr/>
          <p:nvPr/>
        </p:nvGrpSpPr>
        <p:grpSpPr>
          <a:xfrm>
            <a:off x="1507045" y="5670930"/>
            <a:ext cx="2302955" cy="1175913"/>
            <a:chOff x="0" y="0"/>
            <a:chExt cx="3386747" cy="1689140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77D441CF-D6B5-CE27-A9BC-78723620E29F}"/>
                </a:ext>
              </a:extLst>
            </p:cNvPr>
            <p:cNvSpPr/>
            <p:nvPr/>
          </p:nvSpPr>
          <p:spPr>
            <a:xfrm>
              <a:off x="0" y="0"/>
              <a:ext cx="3386709" cy="1689100"/>
            </a:xfrm>
            <a:custGeom>
              <a:avLst/>
              <a:gdLst/>
              <a:ahLst/>
              <a:cxnLst/>
              <a:rect l="l" t="t" r="r" b="b"/>
              <a:pathLst>
                <a:path w="3386709" h="1689100">
                  <a:moveTo>
                    <a:pt x="0" y="0"/>
                  </a:moveTo>
                  <a:lnTo>
                    <a:pt x="3386709" y="0"/>
                  </a:lnTo>
                  <a:lnTo>
                    <a:pt x="3386709" y="1689100"/>
                  </a:lnTo>
                  <a:lnTo>
                    <a:pt x="0" y="16891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45" r="-1" b="-47"/>
              </a:stretch>
            </a:blipFill>
          </p:spPr>
          <p:txBody>
            <a:bodyPr/>
            <a:lstStyle/>
            <a:p>
              <a:endParaRPr lang="en-US" sz="1688"/>
            </a:p>
          </p:txBody>
        </p:sp>
      </p:grpSp>
      <p:sp>
        <p:nvSpPr>
          <p:cNvPr id="6" name="Freeform 6">
            <a:extLst>
              <a:ext uri="{FF2B5EF4-FFF2-40B4-BE49-F238E27FC236}">
                <a16:creationId xmlns:a16="http://schemas.microsoft.com/office/drawing/2014/main" id="{A1A6704D-66BC-6E9F-BD65-5EBF002E5186}"/>
              </a:ext>
            </a:extLst>
          </p:cNvPr>
          <p:cNvSpPr/>
          <p:nvPr/>
        </p:nvSpPr>
        <p:spPr>
          <a:xfrm>
            <a:off x="1524000" y="5624580"/>
            <a:ext cx="9144001" cy="180313"/>
          </a:xfrm>
          <a:custGeom>
            <a:avLst/>
            <a:gdLst/>
            <a:ahLst/>
            <a:cxnLst/>
            <a:rect l="l" t="t" r="r" b="b"/>
            <a:pathLst>
              <a:path w="10942401" h="181350">
                <a:moveTo>
                  <a:pt x="0" y="0"/>
                </a:moveTo>
                <a:lnTo>
                  <a:pt x="10942400" y="0"/>
                </a:lnTo>
                <a:lnTo>
                  <a:pt x="10942400" y="181350"/>
                </a:lnTo>
                <a:lnTo>
                  <a:pt x="0" y="1813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688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30C08D03-FB10-E487-8D20-F410181494B8}"/>
              </a:ext>
            </a:extLst>
          </p:cNvPr>
          <p:cNvGrpSpPr/>
          <p:nvPr/>
        </p:nvGrpSpPr>
        <p:grpSpPr>
          <a:xfrm>
            <a:off x="8082133" y="661"/>
            <a:ext cx="2585858" cy="4177844"/>
            <a:chOff x="0" y="0"/>
            <a:chExt cx="3677666" cy="5941822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DB488618-2C49-2436-2571-7D5D71B8C082}"/>
                </a:ext>
              </a:extLst>
            </p:cNvPr>
            <p:cNvSpPr/>
            <p:nvPr/>
          </p:nvSpPr>
          <p:spPr>
            <a:xfrm>
              <a:off x="0" y="0"/>
              <a:ext cx="3677666" cy="5941822"/>
            </a:xfrm>
            <a:custGeom>
              <a:avLst/>
              <a:gdLst/>
              <a:ahLst/>
              <a:cxnLst/>
              <a:rect l="l" t="t" r="r" b="b"/>
              <a:pathLst>
                <a:path w="3677666" h="5941822">
                  <a:moveTo>
                    <a:pt x="0" y="0"/>
                  </a:moveTo>
                  <a:cubicBezTo>
                    <a:pt x="826389" y="462915"/>
                    <a:pt x="1321435" y="1350645"/>
                    <a:pt x="1304798" y="2244217"/>
                  </a:cubicBezTo>
                  <a:cubicBezTo>
                    <a:pt x="1301242" y="2433066"/>
                    <a:pt x="1311275" y="2617851"/>
                    <a:pt x="1334770" y="2798191"/>
                  </a:cubicBezTo>
                  <a:cubicBezTo>
                    <a:pt x="1340866" y="2844546"/>
                    <a:pt x="1347597" y="2890647"/>
                    <a:pt x="1355471" y="2936367"/>
                  </a:cubicBezTo>
                  <a:cubicBezTo>
                    <a:pt x="1502918" y="3811016"/>
                    <a:pt x="1964309" y="4581271"/>
                    <a:pt x="2673223" y="5222367"/>
                  </a:cubicBezTo>
                  <a:cubicBezTo>
                    <a:pt x="2826385" y="5360924"/>
                    <a:pt x="2989580" y="5494782"/>
                    <a:pt x="3162046" y="5618988"/>
                  </a:cubicBezTo>
                  <a:lnTo>
                    <a:pt x="3162173" y="5619115"/>
                  </a:lnTo>
                  <a:cubicBezTo>
                    <a:pt x="3198368" y="5645277"/>
                    <a:pt x="3235071" y="5670931"/>
                    <a:pt x="3272282" y="5696077"/>
                  </a:cubicBezTo>
                  <a:cubicBezTo>
                    <a:pt x="3402711" y="5784596"/>
                    <a:pt x="3537966" y="5867273"/>
                    <a:pt x="3677666" y="5941822"/>
                  </a:cubicBezTo>
                  <a:lnTo>
                    <a:pt x="3677666" y="0"/>
                  </a:lnTo>
                  <a:close/>
                </a:path>
              </a:pathLst>
            </a:custGeom>
            <a:solidFill>
              <a:srgbClr val="146839"/>
            </a:solidFill>
          </p:spPr>
          <p:txBody>
            <a:bodyPr/>
            <a:lstStyle/>
            <a:p>
              <a:endParaRPr lang="en-US" sz="1688"/>
            </a:p>
          </p:txBody>
        </p:sp>
      </p:grpSp>
      <p:grpSp>
        <p:nvGrpSpPr>
          <p:cNvPr id="9" name="Group 9">
            <a:extLst>
              <a:ext uri="{FF2B5EF4-FFF2-40B4-BE49-F238E27FC236}">
                <a16:creationId xmlns:a16="http://schemas.microsoft.com/office/drawing/2014/main" id="{56DCCD87-DFD3-069C-6CFF-4FA151CB092A}"/>
              </a:ext>
            </a:extLst>
          </p:cNvPr>
          <p:cNvGrpSpPr/>
          <p:nvPr/>
        </p:nvGrpSpPr>
        <p:grpSpPr>
          <a:xfrm>
            <a:off x="8311098" y="14546"/>
            <a:ext cx="2356901" cy="3773240"/>
            <a:chOff x="0" y="0"/>
            <a:chExt cx="3352037" cy="5366386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A023F160-E902-E8F3-601D-63D898C606D4}"/>
                </a:ext>
              </a:extLst>
            </p:cNvPr>
            <p:cNvSpPr/>
            <p:nvPr/>
          </p:nvSpPr>
          <p:spPr>
            <a:xfrm>
              <a:off x="0" y="0"/>
              <a:ext cx="3352038" cy="5366385"/>
            </a:xfrm>
            <a:custGeom>
              <a:avLst/>
              <a:gdLst/>
              <a:ahLst/>
              <a:cxnLst/>
              <a:rect l="l" t="t" r="r" b="b"/>
              <a:pathLst>
                <a:path w="3352038" h="5366385">
                  <a:moveTo>
                    <a:pt x="0" y="0"/>
                  </a:moveTo>
                  <a:cubicBezTo>
                    <a:pt x="691642" y="455422"/>
                    <a:pt x="1125347" y="1220597"/>
                    <a:pt x="1158748" y="2011680"/>
                  </a:cubicBezTo>
                  <a:cubicBezTo>
                    <a:pt x="1166749" y="2200402"/>
                    <a:pt x="1188085" y="2384425"/>
                    <a:pt x="1222502" y="2563368"/>
                  </a:cubicBezTo>
                  <a:cubicBezTo>
                    <a:pt x="1231265" y="2609342"/>
                    <a:pt x="1241044" y="2654935"/>
                    <a:pt x="1251458" y="2700147"/>
                  </a:cubicBezTo>
                  <a:cubicBezTo>
                    <a:pt x="1451864" y="3565779"/>
                    <a:pt x="1959229" y="4310507"/>
                    <a:pt x="2705989" y="4913503"/>
                  </a:cubicBezTo>
                  <a:cubicBezTo>
                    <a:pt x="2785745" y="4978019"/>
                    <a:pt x="2867914" y="5041011"/>
                    <a:pt x="2952496" y="5102479"/>
                  </a:cubicBezTo>
                  <a:cubicBezTo>
                    <a:pt x="2994787" y="5133086"/>
                    <a:pt x="3037713" y="5163439"/>
                    <a:pt x="3081020" y="5193030"/>
                  </a:cubicBezTo>
                  <a:cubicBezTo>
                    <a:pt x="3126105" y="5223891"/>
                    <a:pt x="3171952" y="5254244"/>
                    <a:pt x="3218307" y="5283835"/>
                  </a:cubicBezTo>
                  <a:cubicBezTo>
                    <a:pt x="3262376" y="5312029"/>
                    <a:pt x="3306953" y="5339588"/>
                    <a:pt x="3352038" y="5366385"/>
                  </a:cubicBezTo>
                  <a:lnTo>
                    <a:pt x="3352038" y="0"/>
                  </a:lnTo>
                  <a:close/>
                </a:path>
              </a:pathLst>
            </a:custGeom>
            <a:blipFill>
              <a:blip r:embed="rId6"/>
              <a:stretch>
                <a:fillRect l="-3410" r="-3410"/>
              </a:stretch>
            </a:blipFill>
          </p:spPr>
          <p:txBody>
            <a:bodyPr/>
            <a:lstStyle/>
            <a:p>
              <a:endParaRPr lang="en-US" sz="1688"/>
            </a:p>
          </p:txBody>
        </p:sp>
      </p:grpSp>
      <p:sp>
        <p:nvSpPr>
          <p:cNvPr id="11" name="Freeform 11">
            <a:extLst>
              <a:ext uri="{FF2B5EF4-FFF2-40B4-BE49-F238E27FC236}">
                <a16:creationId xmlns:a16="http://schemas.microsoft.com/office/drawing/2014/main" id="{1B50DB1D-086C-8FF8-7961-C9BC27A34486}"/>
              </a:ext>
            </a:extLst>
          </p:cNvPr>
          <p:cNvSpPr/>
          <p:nvPr/>
        </p:nvSpPr>
        <p:spPr>
          <a:xfrm>
            <a:off x="8994308" y="1161984"/>
            <a:ext cx="1394085" cy="1394103"/>
          </a:xfrm>
          <a:custGeom>
            <a:avLst/>
            <a:gdLst/>
            <a:ahLst/>
            <a:cxnLst/>
            <a:rect l="l" t="t" r="r" b="b"/>
            <a:pathLst>
              <a:path w="1487024" h="1487043">
                <a:moveTo>
                  <a:pt x="0" y="0"/>
                </a:moveTo>
                <a:lnTo>
                  <a:pt x="1487024" y="0"/>
                </a:lnTo>
                <a:lnTo>
                  <a:pt x="1487024" y="1487043"/>
                </a:lnTo>
                <a:lnTo>
                  <a:pt x="0" y="148704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688"/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110AF2E2-E293-3AD0-351A-427F706DA68D}"/>
              </a:ext>
            </a:extLst>
          </p:cNvPr>
          <p:cNvSpPr/>
          <p:nvPr/>
        </p:nvSpPr>
        <p:spPr>
          <a:xfrm>
            <a:off x="8994308" y="2646661"/>
            <a:ext cx="1394085" cy="1394093"/>
          </a:xfrm>
          <a:custGeom>
            <a:avLst/>
            <a:gdLst/>
            <a:ahLst/>
            <a:cxnLst/>
            <a:rect l="l" t="t" r="r" b="b"/>
            <a:pathLst>
              <a:path w="1487024" h="1487033">
                <a:moveTo>
                  <a:pt x="0" y="0"/>
                </a:moveTo>
                <a:lnTo>
                  <a:pt x="1487024" y="0"/>
                </a:lnTo>
                <a:lnTo>
                  <a:pt x="1487024" y="1487033"/>
                </a:lnTo>
                <a:lnTo>
                  <a:pt x="0" y="148703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688"/>
          </a:p>
        </p:txBody>
      </p:sp>
      <p:grpSp>
        <p:nvGrpSpPr>
          <p:cNvPr id="13" name="Group 13">
            <a:extLst>
              <a:ext uri="{FF2B5EF4-FFF2-40B4-BE49-F238E27FC236}">
                <a16:creationId xmlns:a16="http://schemas.microsoft.com/office/drawing/2014/main" id="{6EF183DA-3B75-EE42-49A5-E750F77D1994}"/>
              </a:ext>
            </a:extLst>
          </p:cNvPr>
          <p:cNvGrpSpPr/>
          <p:nvPr/>
        </p:nvGrpSpPr>
        <p:grpSpPr>
          <a:xfrm>
            <a:off x="9038235" y="1215820"/>
            <a:ext cx="1286410" cy="1286411"/>
            <a:chOff x="0" y="0"/>
            <a:chExt cx="1829562" cy="1829563"/>
          </a:xfrm>
        </p:grpSpPr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0EB09B08-B662-5A9F-8961-23F202C293B7}"/>
                </a:ext>
              </a:extLst>
            </p:cNvPr>
            <p:cNvSpPr/>
            <p:nvPr/>
          </p:nvSpPr>
          <p:spPr>
            <a:xfrm>
              <a:off x="0" y="0"/>
              <a:ext cx="1829562" cy="1829562"/>
            </a:xfrm>
            <a:custGeom>
              <a:avLst/>
              <a:gdLst/>
              <a:ahLst/>
              <a:cxnLst/>
              <a:rect l="l" t="t" r="r" b="b"/>
              <a:pathLst>
                <a:path w="1829562" h="1829562">
                  <a:moveTo>
                    <a:pt x="914781" y="0"/>
                  </a:moveTo>
                  <a:cubicBezTo>
                    <a:pt x="409575" y="0"/>
                    <a:pt x="0" y="409575"/>
                    <a:pt x="0" y="914781"/>
                  </a:cubicBezTo>
                  <a:cubicBezTo>
                    <a:pt x="0" y="1419987"/>
                    <a:pt x="409575" y="1829562"/>
                    <a:pt x="914781" y="1829562"/>
                  </a:cubicBezTo>
                  <a:cubicBezTo>
                    <a:pt x="1419987" y="1829562"/>
                    <a:pt x="1829562" y="1419987"/>
                    <a:pt x="1829562" y="914781"/>
                  </a:cubicBezTo>
                  <a:cubicBezTo>
                    <a:pt x="1829562" y="409575"/>
                    <a:pt x="1419987" y="0"/>
                    <a:pt x="914781" y="0"/>
                  </a:cubicBezTo>
                  <a:close/>
                </a:path>
              </a:pathLst>
            </a:custGeom>
            <a:blipFill>
              <a:blip r:embed="rId10"/>
              <a:stretch>
                <a:fillRect l="-25000" r="-25000"/>
              </a:stretch>
            </a:blipFill>
          </p:spPr>
          <p:txBody>
            <a:bodyPr/>
            <a:lstStyle/>
            <a:p>
              <a:endParaRPr lang="en-US" sz="1688"/>
            </a:p>
          </p:txBody>
        </p:sp>
      </p:grpSp>
      <p:grpSp>
        <p:nvGrpSpPr>
          <p:cNvPr id="15" name="Group 15">
            <a:extLst>
              <a:ext uri="{FF2B5EF4-FFF2-40B4-BE49-F238E27FC236}">
                <a16:creationId xmlns:a16="http://schemas.microsoft.com/office/drawing/2014/main" id="{1A2A717A-CD56-FCED-4CB6-8F1E3F39D10D}"/>
              </a:ext>
            </a:extLst>
          </p:cNvPr>
          <p:cNvGrpSpPr/>
          <p:nvPr/>
        </p:nvGrpSpPr>
        <p:grpSpPr>
          <a:xfrm>
            <a:off x="9038235" y="2690602"/>
            <a:ext cx="1286410" cy="1286410"/>
            <a:chOff x="0" y="0"/>
            <a:chExt cx="1829562" cy="1829562"/>
          </a:xfrm>
        </p:grpSpPr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C4751232-76A7-C30E-2922-33CCBE58A4F3}"/>
                </a:ext>
              </a:extLst>
            </p:cNvPr>
            <p:cNvSpPr/>
            <p:nvPr/>
          </p:nvSpPr>
          <p:spPr>
            <a:xfrm>
              <a:off x="0" y="0"/>
              <a:ext cx="1829562" cy="1829562"/>
            </a:xfrm>
            <a:custGeom>
              <a:avLst/>
              <a:gdLst/>
              <a:ahLst/>
              <a:cxnLst/>
              <a:rect l="l" t="t" r="r" b="b"/>
              <a:pathLst>
                <a:path w="1829562" h="1829562">
                  <a:moveTo>
                    <a:pt x="914781" y="0"/>
                  </a:moveTo>
                  <a:cubicBezTo>
                    <a:pt x="409575" y="0"/>
                    <a:pt x="0" y="409575"/>
                    <a:pt x="0" y="914781"/>
                  </a:cubicBezTo>
                  <a:cubicBezTo>
                    <a:pt x="0" y="1419987"/>
                    <a:pt x="409575" y="1829562"/>
                    <a:pt x="914781" y="1829562"/>
                  </a:cubicBezTo>
                  <a:cubicBezTo>
                    <a:pt x="1419987" y="1829562"/>
                    <a:pt x="1829562" y="1419987"/>
                    <a:pt x="1829562" y="914781"/>
                  </a:cubicBezTo>
                  <a:cubicBezTo>
                    <a:pt x="1829562" y="409575"/>
                    <a:pt x="1419987" y="0"/>
                    <a:pt x="914781" y="0"/>
                  </a:cubicBezTo>
                  <a:close/>
                </a:path>
              </a:pathLst>
            </a:custGeom>
            <a:blipFill>
              <a:blip r:embed="rId11"/>
              <a:stretch>
                <a:fillRect l="-24999" r="-24999"/>
              </a:stretch>
            </a:blipFill>
          </p:spPr>
          <p:txBody>
            <a:bodyPr/>
            <a:lstStyle/>
            <a:p>
              <a:endParaRPr lang="en-US" sz="1688"/>
            </a:p>
          </p:txBody>
        </p:sp>
      </p:grpSp>
      <p:grpSp>
        <p:nvGrpSpPr>
          <p:cNvPr id="20" name="Group 20">
            <a:extLst>
              <a:ext uri="{FF2B5EF4-FFF2-40B4-BE49-F238E27FC236}">
                <a16:creationId xmlns:a16="http://schemas.microsoft.com/office/drawing/2014/main" id="{8CF7B68C-5A77-6042-2666-2EC32F2F8DEB}"/>
              </a:ext>
            </a:extLst>
          </p:cNvPr>
          <p:cNvGrpSpPr/>
          <p:nvPr/>
        </p:nvGrpSpPr>
        <p:grpSpPr>
          <a:xfrm>
            <a:off x="1877033" y="1187070"/>
            <a:ext cx="6571045" cy="1612193"/>
            <a:chOff x="-71926" y="0"/>
            <a:chExt cx="9345487" cy="1301752"/>
          </a:xfrm>
        </p:grpSpPr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B2F86559-0CC6-F0C8-50B5-65E8B354C51F}"/>
                </a:ext>
              </a:extLst>
            </p:cNvPr>
            <p:cNvSpPr/>
            <p:nvPr/>
          </p:nvSpPr>
          <p:spPr>
            <a:xfrm>
              <a:off x="0" y="0"/>
              <a:ext cx="9273561" cy="1301752"/>
            </a:xfrm>
            <a:custGeom>
              <a:avLst/>
              <a:gdLst/>
              <a:ahLst/>
              <a:cxnLst/>
              <a:rect l="l" t="t" r="r" b="b"/>
              <a:pathLst>
                <a:path w="9273561" h="1301752">
                  <a:moveTo>
                    <a:pt x="0" y="0"/>
                  </a:moveTo>
                  <a:lnTo>
                    <a:pt x="9273561" y="0"/>
                  </a:lnTo>
                  <a:lnTo>
                    <a:pt x="9273561" y="1301752"/>
                  </a:lnTo>
                  <a:lnTo>
                    <a:pt x="0" y="130175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 sz="1688"/>
            </a:p>
          </p:txBody>
        </p:sp>
        <p:sp>
          <p:nvSpPr>
            <p:cNvPr id="22" name="TextBox 22">
              <a:extLst>
                <a:ext uri="{FF2B5EF4-FFF2-40B4-BE49-F238E27FC236}">
                  <a16:creationId xmlns:a16="http://schemas.microsoft.com/office/drawing/2014/main" id="{D19385DB-BD19-F241-4643-74DA6FA0B2AF}"/>
                </a:ext>
              </a:extLst>
            </p:cNvPr>
            <p:cNvSpPr txBox="1"/>
            <p:nvPr/>
          </p:nvSpPr>
          <p:spPr>
            <a:xfrm>
              <a:off x="-71926" y="47625"/>
              <a:ext cx="9273561" cy="1254127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ct val="150000"/>
                </a:lnSpc>
              </a:pPr>
              <a:r>
                <a:rPr lang="en-US" sz="2616" dirty="0">
                  <a:solidFill>
                    <a:srgbClr val="F5A4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DEPARTMENT OF MINERAL AND PETROLEUM RESOURCES </a:t>
              </a:r>
            </a:p>
          </p:txBody>
        </p:sp>
      </p:grpSp>
      <p:sp>
        <p:nvSpPr>
          <p:cNvPr id="24" name="Freeform 24">
            <a:extLst>
              <a:ext uri="{FF2B5EF4-FFF2-40B4-BE49-F238E27FC236}">
                <a16:creationId xmlns:a16="http://schemas.microsoft.com/office/drawing/2014/main" id="{EFD81B41-5AED-7FDE-42B8-4ABC45DBE0E9}"/>
              </a:ext>
            </a:extLst>
          </p:cNvPr>
          <p:cNvSpPr/>
          <p:nvPr/>
        </p:nvSpPr>
        <p:spPr>
          <a:xfrm>
            <a:off x="1945785" y="2023964"/>
            <a:ext cx="1318722" cy="478268"/>
          </a:xfrm>
          <a:custGeom>
            <a:avLst/>
            <a:gdLst/>
            <a:ahLst/>
            <a:cxnLst/>
            <a:rect l="l" t="t" r="r" b="b"/>
            <a:pathLst>
              <a:path w="1875516" h="680203">
                <a:moveTo>
                  <a:pt x="0" y="0"/>
                </a:moveTo>
                <a:lnTo>
                  <a:pt x="1875516" y="0"/>
                </a:lnTo>
                <a:lnTo>
                  <a:pt x="1875516" y="680203"/>
                </a:lnTo>
                <a:lnTo>
                  <a:pt x="0" y="680203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</p:spPr>
        <p:txBody>
          <a:bodyPr/>
          <a:lstStyle/>
          <a:p>
            <a:endParaRPr lang="en-US" sz="1688"/>
          </a:p>
        </p:txBody>
      </p:sp>
      <p:sp>
        <p:nvSpPr>
          <p:cNvPr id="28" name="TextBox 28">
            <a:extLst>
              <a:ext uri="{FF2B5EF4-FFF2-40B4-BE49-F238E27FC236}">
                <a16:creationId xmlns:a16="http://schemas.microsoft.com/office/drawing/2014/main" id="{D0BB1152-9E2E-8FE3-7624-6F72CB377A0A}"/>
              </a:ext>
            </a:extLst>
          </p:cNvPr>
          <p:cNvSpPr txBox="1"/>
          <p:nvPr/>
        </p:nvSpPr>
        <p:spPr>
          <a:xfrm>
            <a:off x="3624596" y="2658048"/>
            <a:ext cx="3121460" cy="1568132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algn="l">
              <a:lnSpc>
                <a:spcPct val="200000"/>
              </a:lnSpc>
            </a:pPr>
            <a:r>
              <a:rPr lang="en-US" sz="1563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lang="en-US" sz="1563" b="1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29" name="Group 29">
            <a:extLst>
              <a:ext uri="{FF2B5EF4-FFF2-40B4-BE49-F238E27FC236}">
                <a16:creationId xmlns:a16="http://schemas.microsoft.com/office/drawing/2014/main" id="{A74649A0-B4CA-6DCE-A50E-E4C2B621EF2E}"/>
              </a:ext>
            </a:extLst>
          </p:cNvPr>
          <p:cNvGrpSpPr/>
          <p:nvPr/>
        </p:nvGrpSpPr>
        <p:grpSpPr>
          <a:xfrm>
            <a:off x="3584535" y="3371908"/>
            <a:ext cx="4662815" cy="1264149"/>
            <a:chOff x="0" y="-47625"/>
            <a:chExt cx="4395747" cy="954922"/>
          </a:xfrm>
        </p:grpSpPr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6FA1211A-AF1B-7CBD-D58A-CF4EC62B5C48}"/>
                </a:ext>
              </a:extLst>
            </p:cNvPr>
            <p:cNvSpPr/>
            <p:nvPr/>
          </p:nvSpPr>
          <p:spPr>
            <a:xfrm>
              <a:off x="0" y="-1"/>
              <a:ext cx="4395747" cy="907298"/>
            </a:xfrm>
            <a:custGeom>
              <a:avLst/>
              <a:gdLst/>
              <a:ahLst/>
              <a:cxnLst/>
              <a:rect l="l" t="t" r="r" b="b"/>
              <a:pathLst>
                <a:path w="2942676" h="561668">
                  <a:moveTo>
                    <a:pt x="0" y="0"/>
                  </a:moveTo>
                  <a:lnTo>
                    <a:pt x="2942676" y="0"/>
                  </a:lnTo>
                  <a:lnTo>
                    <a:pt x="2942676" y="561668"/>
                  </a:lnTo>
                  <a:lnTo>
                    <a:pt x="0" y="561668"/>
                  </a:lnTo>
                  <a:close/>
                </a:path>
              </a:pathLst>
            </a:custGeom>
            <a:solidFill>
              <a:srgbClr val="146737"/>
            </a:solidFill>
          </p:spPr>
          <p:txBody>
            <a:bodyPr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Thank You</a:t>
              </a:r>
            </a:p>
            <a:p>
              <a:pPr algn="ctr"/>
              <a:endParaRPr lang="en-US" sz="2400" b="1" dirty="0">
                <a:solidFill>
                  <a:schemeClr val="bg1"/>
                </a:solidFill>
              </a:endParaRPr>
            </a:p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Bongiwe.Mabusela@dmpr.gov.za</a:t>
              </a:r>
            </a:p>
          </p:txBody>
        </p:sp>
        <p:sp>
          <p:nvSpPr>
            <p:cNvPr id="31" name="TextBox 31">
              <a:extLst>
                <a:ext uri="{FF2B5EF4-FFF2-40B4-BE49-F238E27FC236}">
                  <a16:creationId xmlns:a16="http://schemas.microsoft.com/office/drawing/2014/main" id="{415F476F-18AF-10B6-6184-CA00138CE624}"/>
                </a:ext>
              </a:extLst>
            </p:cNvPr>
            <p:cNvSpPr txBox="1"/>
            <p:nvPr/>
          </p:nvSpPr>
          <p:spPr>
            <a:xfrm>
              <a:off x="0" y="-47625"/>
              <a:ext cx="2942676" cy="609293"/>
            </a:xfrm>
            <a:prstGeom prst="rect">
              <a:avLst/>
            </a:prstGeom>
          </p:spPr>
          <p:txBody>
            <a:bodyPr lIns="47625" tIns="47625" rIns="47625" bIns="47625" rtlCol="0" anchor="ctr"/>
            <a:lstStyle/>
            <a:p>
              <a:pPr algn="ctr">
                <a:lnSpc>
                  <a:spcPts val="2406"/>
                </a:lnSpc>
              </a:pPr>
              <a:endParaRPr sz="1688"/>
            </a:p>
          </p:txBody>
        </p:sp>
      </p:grpSp>
      <p:grpSp>
        <p:nvGrpSpPr>
          <p:cNvPr id="32" name="Group 32">
            <a:extLst>
              <a:ext uri="{FF2B5EF4-FFF2-40B4-BE49-F238E27FC236}">
                <a16:creationId xmlns:a16="http://schemas.microsoft.com/office/drawing/2014/main" id="{A5DB45F2-E289-BC06-6366-A1DD07C618FD}"/>
              </a:ext>
            </a:extLst>
          </p:cNvPr>
          <p:cNvGrpSpPr/>
          <p:nvPr/>
        </p:nvGrpSpPr>
        <p:grpSpPr>
          <a:xfrm>
            <a:off x="3264507" y="3501947"/>
            <a:ext cx="379368" cy="379368"/>
            <a:chOff x="0" y="0"/>
            <a:chExt cx="812800" cy="812800"/>
          </a:xfrm>
        </p:grpSpPr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36326A75-0E58-F4DC-DC3A-6D24EAFC651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D5F60"/>
            </a:solidFill>
            <a:ln w="228600" cap="sq">
              <a:solidFill>
                <a:srgbClr val="F5A400"/>
              </a:solidFill>
              <a:prstDash val="solid"/>
              <a:miter/>
            </a:ln>
          </p:spPr>
          <p:txBody>
            <a:bodyPr/>
            <a:lstStyle/>
            <a:p>
              <a:endParaRPr lang="en-US" sz="1688"/>
            </a:p>
          </p:txBody>
        </p:sp>
        <p:sp>
          <p:nvSpPr>
            <p:cNvPr id="34" name="TextBox 34">
              <a:extLst>
                <a:ext uri="{FF2B5EF4-FFF2-40B4-BE49-F238E27FC236}">
                  <a16:creationId xmlns:a16="http://schemas.microsoft.com/office/drawing/2014/main" id="{D8428584-9FE5-6898-17FA-1C4D14BEDD15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47625" tIns="47625" rIns="47625" bIns="47625" rtlCol="0" anchor="ctr"/>
            <a:lstStyle/>
            <a:p>
              <a:pPr algn="ctr">
                <a:lnSpc>
                  <a:spcPts val="2406"/>
                </a:lnSpc>
              </a:pPr>
              <a:endParaRPr sz="1688"/>
            </a:p>
          </p:txBody>
        </p:sp>
      </p:grpSp>
      <p:sp>
        <p:nvSpPr>
          <p:cNvPr id="36" name="TextBox 36">
            <a:extLst>
              <a:ext uri="{FF2B5EF4-FFF2-40B4-BE49-F238E27FC236}">
                <a16:creationId xmlns:a16="http://schemas.microsoft.com/office/drawing/2014/main" id="{7DB1166A-9D12-82AE-0686-277A4190E132}"/>
              </a:ext>
            </a:extLst>
          </p:cNvPr>
          <p:cNvSpPr txBox="1"/>
          <p:nvPr/>
        </p:nvSpPr>
        <p:spPr>
          <a:xfrm>
            <a:off x="3738654" y="3606893"/>
            <a:ext cx="2913918" cy="2192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741"/>
              </a:lnSpc>
            </a:pPr>
            <a:r>
              <a:rPr lang="en-US" sz="1451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   </a:t>
            </a:r>
          </a:p>
        </p:txBody>
      </p:sp>
      <p:sp>
        <p:nvSpPr>
          <p:cNvPr id="45" name="TextBox 45">
            <a:extLst>
              <a:ext uri="{FF2B5EF4-FFF2-40B4-BE49-F238E27FC236}">
                <a16:creationId xmlns:a16="http://schemas.microsoft.com/office/drawing/2014/main" id="{8498D76F-978B-300D-A8A1-62051079B750}"/>
              </a:ext>
            </a:extLst>
          </p:cNvPr>
          <p:cNvSpPr txBox="1"/>
          <p:nvPr/>
        </p:nvSpPr>
        <p:spPr>
          <a:xfrm>
            <a:off x="2160361" y="155820"/>
            <a:ext cx="889569" cy="2971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51"/>
              </a:lnSpc>
              <a:spcBef>
                <a:spcPct val="0"/>
              </a:spcBef>
            </a:pPr>
            <a:r>
              <a:rPr lang="en-US" sz="1959" b="1" dirty="0">
                <a:solidFill>
                  <a:srgbClr val="FEFEFD"/>
                </a:solidFill>
                <a:latin typeface="Poppins Bold"/>
                <a:ea typeface="Poppins Bold"/>
                <a:cs typeface="Poppins Bold"/>
                <a:sym typeface="Poppins Bold"/>
              </a:rPr>
              <a:t>DMPR</a:t>
            </a:r>
          </a:p>
        </p:txBody>
      </p:sp>
    </p:spTree>
    <p:extLst>
      <p:ext uri="{BB962C8B-B14F-4D97-AF65-F5344CB8AC3E}">
        <p14:creationId xmlns:p14="http://schemas.microsoft.com/office/powerpoint/2010/main" val="4179907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A02BB-77F7-51E8-F6B9-5965555EE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8876"/>
            <a:ext cx="10515600" cy="771812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2D29E16-1E73-563D-C325-9CBE2FD628F9}"/>
              </a:ext>
            </a:extLst>
          </p:cNvPr>
          <p:cNvSpPr/>
          <p:nvPr/>
        </p:nvSpPr>
        <p:spPr>
          <a:xfrm>
            <a:off x="830035" y="2333477"/>
            <a:ext cx="4171085" cy="466086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The imperative for change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D585F29-94CF-FC6F-80E3-BA8CE19ED125}"/>
              </a:ext>
            </a:extLst>
          </p:cNvPr>
          <p:cNvSpPr/>
          <p:nvPr/>
        </p:nvSpPr>
        <p:spPr>
          <a:xfrm>
            <a:off x="846364" y="2908134"/>
            <a:ext cx="4171085" cy="466086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The legislative framework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19FAF11-C69B-C386-B22A-03227B51C264}"/>
              </a:ext>
            </a:extLst>
          </p:cNvPr>
          <p:cNvSpPr/>
          <p:nvPr/>
        </p:nvSpPr>
        <p:spPr>
          <a:xfrm>
            <a:off x="846364" y="3482791"/>
            <a:ext cx="4171085" cy="466086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Key factors of transformation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AA0E2B-8B5E-ECE9-3A14-E25925175BA7}"/>
              </a:ext>
            </a:extLst>
          </p:cNvPr>
          <p:cNvSpPr/>
          <p:nvPr/>
        </p:nvSpPr>
        <p:spPr>
          <a:xfrm>
            <a:off x="846364" y="4057448"/>
            <a:ext cx="4171085" cy="466086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Successes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270670-0FE5-F904-E73D-108B795A2A90}"/>
              </a:ext>
            </a:extLst>
          </p:cNvPr>
          <p:cNvSpPr/>
          <p:nvPr/>
        </p:nvSpPr>
        <p:spPr>
          <a:xfrm>
            <a:off x="830035" y="4632105"/>
            <a:ext cx="4171085" cy="466086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Current challenges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F65CFA3-8E7C-EAC7-0093-44A863C81231}"/>
              </a:ext>
            </a:extLst>
          </p:cNvPr>
          <p:cNvSpPr/>
          <p:nvPr/>
        </p:nvSpPr>
        <p:spPr>
          <a:xfrm>
            <a:off x="838200" y="5206762"/>
            <a:ext cx="4171085" cy="466086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The future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10913E-B53C-4E0E-1543-34D724D96F49}"/>
              </a:ext>
            </a:extLst>
          </p:cNvPr>
          <p:cNvSpPr/>
          <p:nvPr/>
        </p:nvSpPr>
        <p:spPr>
          <a:xfrm>
            <a:off x="830035" y="1758820"/>
            <a:ext cx="4171085" cy="466086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Historical context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D0A480A-BD52-B30B-BA6B-1B5BC4CFD0B2}"/>
              </a:ext>
            </a:extLst>
          </p:cNvPr>
          <p:cNvSpPr/>
          <p:nvPr/>
        </p:nvSpPr>
        <p:spPr>
          <a:xfrm>
            <a:off x="838200" y="5781417"/>
            <a:ext cx="4171085" cy="466086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Conclusion</a:t>
            </a:r>
          </a:p>
        </p:txBody>
      </p:sp>
      <p:pic>
        <p:nvPicPr>
          <p:cNvPr id="15" name="Picture 14" descr="A group of people sitting at a table&#10;&#10;AI-generated content may be incorrect.">
            <a:extLst>
              <a:ext uri="{FF2B5EF4-FFF2-40B4-BE49-F238E27FC236}">
                <a16:creationId xmlns:a16="http://schemas.microsoft.com/office/drawing/2014/main" id="{E31E8E5A-CEDE-055D-42FC-425E9AEA3D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444836" y="1302327"/>
            <a:ext cx="6747163" cy="494766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597912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104A8-E842-9A5C-5FCE-F9D1D497B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8876"/>
            <a:ext cx="10515600" cy="771812"/>
          </a:xfrm>
        </p:spPr>
        <p:txBody>
          <a:bodyPr/>
          <a:lstStyle/>
          <a:p>
            <a:r>
              <a:rPr lang="en-US" dirty="0"/>
              <a:t>Historical context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1243B21D-FA3C-D10B-17B7-7CA324553D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2258607"/>
              </p:ext>
            </p:extLst>
          </p:nvPr>
        </p:nvGraphicFramePr>
        <p:xfrm>
          <a:off x="838200" y="1825625"/>
          <a:ext cx="8177011" cy="4409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Graphic 9" descr="Seesaw with solid fill">
            <a:extLst>
              <a:ext uri="{FF2B5EF4-FFF2-40B4-BE49-F238E27FC236}">
                <a16:creationId xmlns:a16="http://schemas.microsoft.com/office/drawing/2014/main" id="{48D4376C-C6D5-6E9C-9764-FAA0B0DCAD4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939953" y="3429000"/>
            <a:ext cx="914400" cy="914400"/>
          </a:xfrm>
          <a:prstGeom prst="rect">
            <a:avLst/>
          </a:prstGeom>
        </p:spPr>
      </p:pic>
      <p:pic>
        <p:nvPicPr>
          <p:cNvPr id="12" name="Graphic 11" descr="Metronome with solid fill">
            <a:extLst>
              <a:ext uri="{FF2B5EF4-FFF2-40B4-BE49-F238E27FC236}">
                <a16:creationId xmlns:a16="http://schemas.microsoft.com/office/drawing/2014/main" id="{21DF58C3-ACBE-04DC-E784-DE8AEC3347D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939953" y="1826401"/>
            <a:ext cx="914400" cy="914400"/>
          </a:xfrm>
          <a:prstGeom prst="rect">
            <a:avLst/>
          </a:prstGeom>
        </p:spPr>
      </p:pic>
      <p:pic>
        <p:nvPicPr>
          <p:cNvPr id="14" name="Graphic 13" descr="Adhesive Bandage with solid fill">
            <a:extLst>
              <a:ext uri="{FF2B5EF4-FFF2-40B4-BE49-F238E27FC236}">
                <a16:creationId xmlns:a16="http://schemas.microsoft.com/office/drawing/2014/main" id="{583CDDC5-05A2-AC1A-83B6-F2522EECD8D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939953" y="503159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471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96168-AABE-D39F-80B7-167CA12FC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8876"/>
            <a:ext cx="10515600" cy="771812"/>
          </a:xfrm>
        </p:spPr>
        <p:txBody>
          <a:bodyPr>
            <a:normAutofit/>
          </a:bodyPr>
          <a:lstStyle/>
          <a:p>
            <a:r>
              <a:rPr lang="en-US" dirty="0"/>
              <a:t>The imperative for 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981BCF-90D2-C1FD-B0EE-650BDCFEA4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459569" cy="409892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800" dirty="0"/>
              <a:t>The dawn of democracy demanded: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sz="1800" dirty="0"/>
              <a:t>De-</a:t>
            </a:r>
            <a:r>
              <a:rPr lang="en-US" sz="1800" dirty="0" err="1"/>
              <a:t>racialisation</a:t>
            </a:r>
            <a:r>
              <a:rPr lang="en-US" sz="1800" dirty="0"/>
              <a:t> of the economy and redressing the imbalances of the past.</a:t>
            </a:r>
          </a:p>
          <a:p>
            <a:r>
              <a:rPr lang="en-US" sz="1800" dirty="0"/>
              <a:t>Address systemic inequalities, poor living conditions in mining communities and nutrition for employees.</a:t>
            </a:r>
          </a:p>
          <a:p>
            <a:r>
              <a:rPr lang="en-US" sz="1800" dirty="0"/>
              <a:t>Unlocks the potential of every willing participant and creates a more inclusive economy and ensures sustainable growth.</a:t>
            </a:r>
          </a:p>
          <a:p>
            <a:r>
              <a:rPr lang="en-US" sz="1800" dirty="0"/>
              <a:t>Global standing: Attracts investment by providing a security of tenure and aligning with global standards.</a:t>
            </a:r>
          </a:p>
        </p:txBody>
      </p:sp>
      <p:pic>
        <p:nvPicPr>
          <p:cNvPr id="7" name="Graphic 6" descr="Scales of Justice">
            <a:extLst>
              <a:ext uri="{FF2B5EF4-FFF2-40B4-BE49-F238E27FC236}">
                <a16:creationId xmlns:a16="http://schemas.microsoft.com/office/drawing/2014/main" id="{6027D85A-FAF3-24E6-5312-16234BC14B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33779" y="1825625"/>
            <a:ext cx="3620021" cy="362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826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232C0-DF6E-BFA3-7D61-E03507C6E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8876"/>
            <a:ext cx="10515600" cy="771812"/>
          </a:xfrm>
        </p:spPr>
        <p:txBody>
          <a:bodyPr anchor="b">
            <a:normAutofit/>
          </a:bodyPr>
          <a:lstStyle/>
          <a:p>
            <a:r>
              <a:rPr lang="en-US"/>
              <a:t>Legislative framework</a:t>
            </a:r>
          </a:p>
        </p:txBody>
      </p:sp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3F75A658-222B-5220-CB64-D0D4CBE502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1196792"/>
              </p:ext>
            </p:extLst>
          </p:nvPr>
        </p:nvGraphicFramePr>
        <p:xfrm>
          <a:off x="838200" y="2067171"/>
          <a:ext cx="10515600" cy="43530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Graphic 5" descr="Court with solid fill">
            <a:extLst>
              <a:ext uri="{FF2B5EF4-FFF2-40B4-BE49-F238E27FC236}">
                <a16:creationId xmlns:a16="http://schemas.microsoft.com/office/drawing/2014/main" id="{109768D5-6B86-1491-3904-9C53C9C702B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982081" y="1735188"/>
            <a:ext cx="2371719" cy="237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680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419B2-B0EE-29D9-81A1-F2811F9FF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2443" y="4928180"/>
            <a:ext cx="3521122" cy="1286354"/>
          </a:xfrm>
          <a:noFill/>
        </p:spPr>
        <p:txBody>
          <a:bodyPr anchor="ctr">
            <a:normAutofit/>
          </a:bodyPr>
          <a:lstStyle/>
          <a:p>
            <a:pPr algn="r"/>
            <a:r>
              <a:rPr lang="en-US" sz="3800" dirty="0">
                <a:solidFill>
                  <a:schemeClr val="tx1"/>
                </a:solidFill>
              </a:rPr>
              <a:t>Key factors of transformation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8DF8AE6E-38CD-4B2A-8E02-F099DD30EF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126" y="629042"/>
            <a:ext cx="1217216" cy="85953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phic 11" descr="Board Of Directors with solid fill">
            <a:extLst>
              <a:ext uri="{FF2B5EF4-FFF2-40B4-BE49-F238E27FC236}">
                <a16:creationId xmlns:a16="http://schemas.microsoft.com/office/drawing/2014/main" id="{4DD7CD39-ED7D-487B-8B07-5448A47251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5653" y="742789"/>
            <a:ext cx="632042" cy="632042"/>
          </a:xfrm>
          <a:prstGeom prst="rect">
            <a:avLst/>
          </a:prstGeom>
        </p:spPr>
      </p:pic>
      <p:sp>
        <p:nvSpPr>
          <p:cNvPr id="71" name="Right Triangle 70">
            <a:extLst>
              <a:ext uri="{FF2B5EF4-FFF2-40B4-BE49-F238E27FC236}">
                <a16:creationId xmlns:a16="http://schemas.microsoft.com/office/drawing/2014/main" id="{23293907-0F26-4752-BCD0-3AC2C5026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31731" y="635538"/>
            <a:ext cx="680408" cy="849747"/>
          </a:xfrm>
          <a:prstGeom prst="rtTriangl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1E32D174-F8A9-4FF0-8888-1B4F5E1849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4070" y="621519"/>
            <a:ext cx="4032504" cy="220370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769201C5-687E-46FB-BA72-23BA40BFEE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3107" y="2848090"/>
            <a:ext cx="2339075" cy="341607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339141A8-FDFD-4ABE-A499-72C9669F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114143" y="991883"/>
            <a:ext cx="1371600" cy="2356777"/>
          </a:xfrm>
          <a:custGeom>
            <a:avLst/>
            <a:gdLst>
              <a:gd name="connsiteX0" fmla="*/ 0 w 1371600"/>
              <a:gd name="connsiteY0" fmla="*/ 0 h 2356777"/>
              <a:gd name="connsiteX1" fmla="*/ 0 w 1371600"/>
              <a:gd name="connsiteY1" fmla="*/ 1216152 h 2356777"/>
              <a:gd name="connsiteX2" fmla="*/ 4495 w 1371600"/>
              <a:gd name="connsiteY2" fmla="*/ 1216152 h 2356777"/>
              <a:gd name="connsiteX3" fmla="*/ 4495 w 1371600"/>
              <a:gd name="connsiteY3" fmla="*/ 2356777 h 2356777"/>
              <a:gd name="connsiteX4" fmla="*/ 1367105 w 1371600"/>
              <a:gd name="connsiteY4" fmla="*/ 2356777 h 2356777"/>
              <a:gd name="connsiteX5" fmla="*/ 1367105 w 1371600"/>
              <a:gd name="connsiteY5" fmla="*/ 1216152 h 2356777"/>
              <a:gd name="connsiteX6" fmla="*/ 1371600 w 1371600"/>
              <a:gd name="connsiteY6" fmla="*/ 1216152 h 2356777"/>
              <a:gd name="connsiteX7" fmla="*/ 1367105 w 1371600"/>
              <a:gd name="connsiteY7" fmla="*/ 1212166 h 2356777"/>
              <a:gd name="connsiteX8" fmla="*/ 1367105 w 1371600"/>
              <a:gd name="connsiteY8" fmla="*/ 1210176 h 2356777"/>
              <a:gd name="connsiteX9" fmla="*/ 1364860 w 1371600"/>
              <a:gd name="connsiteY9" fmla="*/ 1210176 h 2356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71600" h="2356777">
                <a:moveTo>
                  <a:pt x="0" y="0"/>
                </a:moveTo>
                <a:lnTo>
                  <a:pt x="0" y="1216152"/>
                </a:lnTo>
                <a:lnTo>
                  <a:pt x="4495" y="1216152"/>
                </a:lnTo>
                <a:lnTo>
                  <a:pt x="4495" y="2356777"/>
                </a:lnTo>
                <a:lnTo>
                  <a:pt x="1367105" y="2356777"/>
                </a:lnTo>
                <a:lnTo>
                  <a:pt x="1367105" y="1216152"/>
                </a:lnTo>
                <a:lnTo>
                  <a:pt x="1371600" y="1216152"/>
                </a:lnTo>
                <a:lnTo>
                  <a:pt x="1367105" y="1212166"/>
                </a:lnTo>
                <a:lnTo>
                  <a:pt x="1367105" y="1210176"/>
                </a:lnTo>
                <a:lnTo>
                  <a:pt x="1364860" y="1210176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8A439E11-755A-4258-859D-56A6B6AFC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78372" y="1485831"/>
            <a:ext cx="1990938" cy="1371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3" descr="Classroom with solid fill">
            <a:extLst>
              <a:ext uri="{FF2B5EF4-FFF2-40B4-BE49-F238E27FC236}">
                <a16:creationId xmlns:a16="http://schemas.microsoft.com/office/drawing/2014/main" id="{FBFE692A-91FB-FFD8-9FF8-C360C757B6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83908" y="1589964"/>
            <a:ext cx="1162460" cy="1162460"/>
          </a:xfrm>
          <a:prstGeom prst="rect">
            <a:avLst/>
          </a:prstGeom>
        </p:spPr>
      </p:pic>
      <p:sp>
        <p:nvSpPr>
          <p:cNvPr id="81" name="Right Triangle 80">
            <a:extLst>
              <a:ext uri="{FF2B5EF4-FFF2-40B4-BE49-F238E27FC236}">
                <a16:creationId xmlns:a16="http://schemas.microsoft.com/office/drawing/2014/main" id="{E916EF49-F958-4F28-A999-F8FA8D09AF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206828" y="2437565"/>
            <a:ext cx="325600" cy="40663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phic 9" descr="Arrow circle with solid fill">
            <a:extLst>
              <a:ext uri="{FF2B5EF4-FFF2-40B4-BE49-F238E27FC236}">
                <a16:creationId xmlns:a16="http://schemas.microsoft.com/office/drawing/2014/main" id="{0619597B-F777-D8B1-C296-16F6BF4415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86047" y="3529598"/>
            <a:ext cx="2032216" cy="2032216"/>
          </a:xfrm>
          <a:prstGeom prst="rect">
            <a:avLst/>
          </a:prstGeom>
        </p:spPr>
      </p:pic>
      <p:sp>
        <p:nvSpPr>
          <p:cNvPr id="83" name="Right Triangle 82">
            <a:extLst>
              <a:ext uri="{FF2B5EF4-FFF2-40B4-BE49-F238E27FC236}">
                <a16:creationId xmlns:a16="http://schemas.microsoft.com/office/drawing/2014/main" id="{A7665D74-DFEA-412C-928C-F090E67084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583914" y="3243055"/>
            <a:ext cx="1881096" cy="1092260"/>
          </a:xfrm>
          <a:prstGeom prst="rtTriangl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3E84BD56-679D-4E0C-9C9B-D694ABF07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72567" y="2843319"/>
            <a:ext cx="3474720" cy="188366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ight Triangle 86">
            <a:extLst>
              <a:ext uri="{FF2B5EF4-FFF2-40B4-BE49-F238E27FC236}">
                <a16:creationId xmlns:a16="http://schemas.microsoft.com/office/drawing/2014/main" id="{2335FEDF-EF88-4E68-9CF7-5A72EF32AF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0435" y="1488222"/>
            <a:ext cx="1092260" cy="1364098"/>
          </a:xfrm>
          <a:prstGeom prst="rtTriangl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Graphic 6" descr="Business Growth with solid fill">
            <a:extLst>
              <a:ext uri="{FF2B5EF4-FFF2-40B4-BE49-F238E27FC236}">
                <a16:creationId xmlns:a16="http://schemas.microsoft.com/office/drawing/2014/main" id="{435F1808-5BFE-44FB-9B76-69895CAA1BE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609362" y="798247"/>
            <a:ext cx="1876714" cy="1876714"/>
          </a:xfrm>
          <a:prstGeom prst="rect">
            <a:avLst/>
          </a:prstGeom>
        </p:spPr>
      </p:pic>
      <p:pic>
        <p:nvPicPr>
          <p:cNvPr id="5" name="Graphic 4" descr="Mining tools with solid fill">
            <a:extLst>
              <a:ext uri="{FF2B5EF4-FFF2-40B4-BE49-F238E27FC236}">
                <a16:creationId xmlns:a16="http://schemas.microsoft.com/office/drawing/2014/main" id="{FF3C63F3-E3E7-09EA-050B-E4723AA4A38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004261" y="2979485"/>
            <a:ext cx="1611332" cy="1611332"/>
          </a:xfrm>
          <a:prstGeom prst="rect">
            <a:avLst/>
          </a:prstGeom>
        </p:spPr>
      </p:pic>
      <p:sp>
        <p:nvSpPr>
          <p:cNvPr id="89" name="Right Triangle 88">
            <a:extLst>
              <a:ext uri="{FF2B5EF4-FFF2-40B4-BE49-F238E27FC236}">
                <a16:creationId xmlns:a16="http://schemas.microsoft.com/office/drawing/2014/main" id="{837A7BE2-DF08-4ECE-A520-13927DBF4C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782961" y="4947446"/>
            <a:ext cx="1495517" cy="1117075"/>
          </a:xfrm>
          <a:prstGeom prst="rtTriangle">
            <a:avLst/>
          </a:prstGeom>
          <a:solidFill>
            <a:schemeClr val="accent3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B0479C-CDD7-B11C-93CE-94D5F29EEB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5297" y="3153048"/>
            <a:ext cx="3706577" cy="3061485"/>
          </a:xfrm>
        </p:spPr>
        <p:txBody>
          <a:bodyPr anchor="ctr">
            <a:normAutofit/>
          </a:bodyPr>
          <a:lstStyle/>
          <a:p>
            <a:r>
              <a:rPr lang="en-US" sz="1500"/>
              <a:t>Mine community development</a:t>
            </a:r>
          </a:p>
          <a:p>
            <a:r>
              <a:rPr lang="en-US" sz="1500"/>
              <a:t>Contribute towards the socio-economic development of the areas in which they operate and implement sustainable projects.</a:t>
            </a:r>
          </a:p>
          <a:p>
            <a:r>
              <a:rPr lang="en-US" sz="1500"/>
              <a:t>Human Resources Development and Employment Equity</a:t>
            </a:r>
          </a:p>
          <a:p>
            <a:r>
              <a:rPr lang="en-US" sz="1500"/>
              <a:t>Targets for Black representation at all management levels</a:t>
            </a:r>
          </a:p>
          <a:p>
            <a:r>
              <a:rPr lang="en-US" sz="1500"/>
              <a:t>Invest in demand led skills and training</a:t>
            </a:r>
          </a:p>
          <a:p>
            <a:endParaRPr lang="en-US" sz="1500"/>
          </a:p>
        </p:txBody>
      </p:sp>
    </p:spTree>
    <p:extLst>
      <p:ext uri="{BB962C8B-B14F-4D97-AF65-F5344CB8AC3E}">
        <p14:creationId xmlns:p14="http://schemas.microsoft.com/office/powerpoint/2010/main" val="3004912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6" name="Rectangle 55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F1980C-9920-A3ED-3D6B-3272A6885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>
            <a:normAutofit/>
          </a:bodyPr>
          <a:lstStyle/>
          <a:p>
            <a:r>
              <a:rPr lang="en-US" sz="3700" dirty="0"/>
              <a:t>Key Factors of transformation, continued</a:t>
            </a:r>
          </a:p>
        </p:txBody>
      </p:sp>
      <p:pic>
        <p:nvPicPr>
          <p:cNvPr id="52" name="Picture 51" descr="A close-up of a hexagonal structure&#10;&#10;AI-generated content may be incorrect.">
            <a:extLst>
              <a:ext uri="{FF2B5EF4-FFF2-40B4-BE49-F238E27FC236}">
                <a16:creationId xmlns:a16="http://schemas.microsoft.com/office/drawing/2014/main" id="{0E5C953A-C363-1FFD-D838-46B96E97044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0161" r="28889"/>
          <a:stretch>
            <a:fillRect/>
          </a:stretch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8AFD4CA-7994-11C3-1314-9E945B1613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8779275"/>
              </p:ext>
            </p:extLst>
          </p:nvPr>
        </p:nvGraphicFramePr>
        <p:xfrm>
          <a:off x="836680" y="1964988"/>
          <a:ext cx="6002110" cy="43969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506117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028D5A5A-D51D-FC97-4153-1E0BF4D960A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rcRect t="25000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37FED1-3815-9DE6-F252-2056A90CD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Progress and achievements </a:t>
            </a:r>
          </a:p>
        </p:txBody>
      </p:sp>
      <p:graphicFrame>
        <p:nvGraphicFramePr>
          <p:cNvPr id="41" name="Content Placeholder 2">
            <a:extLst>
              <a:ext uri="{FF2B5EF4-FFF2-40B4-BE49-F238E27FC236}">
                <a16:creationId xmlns:a16="http://schemas.microsoft.com/office/drawing/2014/main" id="{0C84927C-F3DB-1C42-F3EC-4D8E62856A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240230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089068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blue and green lines&#10;&#10;AI-generated content may be incorrect.">
            <a:extLst>
              <a:ext uri="{FF2B5EF4-FFF2-40B4-BE49-F238E27FC236}">
                <a16:creationId xmlns:a16="http://schemas.microsoft.com/office/drawing/2014/main" id="{9FB8D9F9-402D-E788-FB9B-C01FDCADA5A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rcRect b="15730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8066CC4-E4DA-9C37-C954-E58CF8ECD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Current challenges</a:t>
            </a:r>
          </a:p>
        </p:txBody>
      </p:sp>
      <p:graphicFrame>
        <p:nvGraphicFramePr>
          <p:cNvPr id="17" name="Content Placeholder 2">
            <a:extLst>
              <a:ext uri="{FF2B5EF4-FFF2-40B4-BE49-F238E27FC236}">
                <a16:creationId xmlns:a16="http://schemas.microsoft.com/office/drawing/2014/main" id="{BC0D3FED-FE17-12C1-8379-E1C440AD38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510805"/>
              </p:ext>
            </p:extLst>
          </p:nvPr>
        </p:nvGraphicFramePr>
        <p:xfrm>
          <a:off x="838200" y="1264596"/>
          <a:ext cx="10515600" cy="49123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410621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</TotalTime>
  <Words>784</Words>
  <Application>Microsoft Office PowerPoint</Application>
  <PresentationFormat>Widescreen</PresentationFormat>
  <Paragraphs>92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Aptos</vt:lpstr>
      <vt:lpstr>Arial</vt:lpstr>
      <vt:lpstr>Calibri</vt:lpstr>
      <vt:lpstr>League Spartan</vt:lpstr>
      <vt:lpstr>Poppins</vt:lpstr>
      <vt:lpstr>Poppins Bold</vt:lpstr>
      <vt:lpstr>Office Theme</vt:lpstr>
      <vt:lpstr>PowerPoint Presentation</vt:lpstr>
      <vt:lpstr>Agenda</vt:lpstr>
      <vt:lpstr>Historical context</vt:lpstr>
      <vt:lpstr>The imperative for change</vt:lpstr>
      <vt:lpstr>Legislative framework</vt:lpstr>
      <vt:lpstr>Key factors of transformation</vt:lpstr>
      <vt:lpstr>Key Factors of transformation, continued</vt:lpstr>
      <vt:lpstr>Progress and achievements </vt:lpstr>
      <vt:lpstr>Current challenges</vt:lpstr>
      <vt:lpstr>New frontier</vt:lpstr>
      <vt:lpstr>The Way forward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Transformation of the mining industry</dc:title>
  <dc:creator>Ms Bongiwe Mabusela</dc:creator>
  <cp:lastModifiedBy>Bongiwe Mabusela</cp:lastModifiedBy>
  <cp:revision>3</cp:revision>
  <dcterms:created xsi:type="dcterms:W3CDTF">2025-08-27T15:01:28Z</dcterms:created>
  <dcterms:modified xsi:type="dcterms:W3CDTF">2025-08-29T04:20:15Z</dcterms:modified>
</cp:coreProperties>
</file>